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67" r:id="rId4"/>
    <p:sldId id="364" r:id="rId5"/>
    <p:sldId id="365" r:id="rId6"/>
    <p:sldId id="366" r:id="rId7"/>
    <p:sldId id="367" r:id="rId8"/>
    <p:sldId id="380" r:id="rId9"/>
    <p:sldId id="381" r:id="rId10"/>
    <p:sldId id="412" r:id="rId11"/>
    <p:sldId id="383" r:id="rId12"/>
    <p:sldId id="382" r:id="rId13"/>
    <p:sldId id="384" r:id="rId14"/>
    <p:sldId id="385" r:id="rId15"/>
    <p:sldId id="368" r:id="rId16"/>
    <p:sldId id="386" r:id="rId17"/>
    <p:sldId id="387" r:id="rId18"/>
    <p:sldId id="390" r:id="rId19"/>
    <p:sldId id="395" r:id="rId20"/>
    <p:sldId id="394" r:id="rId21"/>
    <p:sldId id="391" r:id="rId22"/>
    <p:sldId id="389" r:id="rId23"/>
    <p:sldId id="396" r:id="rId24"/>
    <p:sldId id="398" r:id="rId25"/>
    <p:sldId id="397" r:id="rId26"/>
    <p:sldId id="400" r:id="rId27"/>
    <p:sldId id="402" r:id="rId28"/>
    <p:sldId id="403" r:id="rId29"/>
    <p:sldId id="404" r:id="rId30"/>
    <p:sldId id="405" r:id="rId31"/>
    <p:sldId id="406" r:id="rId32"/>
    <p:sldId id="407" r:id="rId33"/>
    <p:sldId id="408" r:id="rId34"/>
    <p:sldId id="409" r:id="rId35"/>
    <p:sldId id="410" r:id="rId36"/>
    <p:sldId id="411" r:id="rId37"/>
    <p:sldId id="259"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9F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024773-E648-4D93-B3D4-088995AB7366}" v="48" dt="2023-09-02T12:15:32.4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03" autoAdjust="0"/>
    <p:restoredTop sz="94660"/>
  </p:normalViewPr>
  <p:slideViewPr>
    <p:cSldViewPr snapToGrid="0">
      <p:cViewPr varScale="1">
        <p:scale>
          <a:sx n="108" d="100"/>
          <a:sy n="108" d="100"/>
        </p:scale>
        <p:origin x="120" y="10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51A956-2150-46B2-91D7-C06730A6E58C}" type="datetimeFigureOut">
              <a:rPr lang="zh-CN" altLang="en-US" smtClean="0"/>
              <a:t>2023-09-11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DDFF2-876D-4B5A-BA12-EB9911988D84}" type="slidenum">
              <a:rPr lang="zh-CN" altLang="en-US" smtClean="0"/>
              <a:t>‹#›</a:t>
            </a:fld>
            <a:endParaRPr lang="zh-CN" altLang="en-US"/>
          </a:p>
        </p:txBody>
      </p:sp>
    </p:spTree>
    <p:extLst>
      <p:ext uri="{BB962C8B-B14F-4D97-AF65-F5344CB8AC3E}">
        <p14:creationId xmlns:p14="http://schemas.microsoft.com/office/powerpoint/2010/main" val="1085457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DDFF2-876D-4B5A-BA12-EB9911988D84}" type="slidenum">
              <a:rPr lang="zh-CN" altLang="en-US" smtClean="0"/>
              <a:t>7</a:t>
            </a:fld>
            <a:endParaRPr lang="zh-CN" altLang="en-US"/>
          </a:p>
        </p:txBody>
      </p:sp>
    </p:spTree>
    <p:extLst>
      <p:ext uri="{BB962C8B-B14F-4D97-AF65-F5344CB8AC3E}">
        <p14:creationId xmlns:p14="http://schemas.microsoft.com/office/powerpoint/2010/main" val="3921820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DDFF2-876D-4B5A-BA12-EB9911988D84}" type="slidenum">
              <a:rPr lang="zh-CN" altLang="en-US" smtClean="0"/>
              <a:t>9</a:t>
            </a:fld>
            <a:endParaRPr lang="zh-CN" altLang="en-US"/>
          </a:p>
        </p:txBody>
      </p:sp>
    </p:spTree>
    <p:extLst>
      <p:ext uri="{BB962C8B-B14F-4D97-AF65-F5344CB8AC3E}">
        <p14:creationId xmlns:p14="http://schemas.microsoft.com/office/powerpoint/2010/main" val="2332694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DDFF2-876D-4B5A-BA12-EB9911988D84}" type="slidenum">
              <a:rPr lang="zh-CN" altLang="en-US" smtClean="0"/>
              <a:t>10</a:t>
            </a:fld>
            <a:endParaRPr lang="zh-CN" altLang="en-US"/>
          </a:p>
        </p:txBody>
      </p:sp>
    </p:spTree>
    <p:extLst>
      <p:ext uri="{BB962C8B-B14F-4D97-AF65-F5344CB8AC3E}">
        <p14:creationId xmlns:p14="http://schemas.microsoft.com/office/powerpoint/2010/main" val="1524547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DDFF2-876D-4B5A-BA12-EB9911988D84}" type="slidenum">
              <a:rPr lang="zh-CN" altLang="en-US" smtClean="0"/>
              <a:t>15</a:t>
            </a:fld>
            <a:endParaRPr lang="zh-CN" altLang="en-US"/>
          </a:p>
        </p:txBody>
      </p:sp>
    </p:spTree>
    <p:extLst>
      <p:ext uri="{BB962C8B-B14F-4D97-AF65-F5344CB8AC3E}">
        <p14:creationId xmlns:p14="http://schemas.microsoft.com/office/powerpoint/2010/main" val="3951126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DDFF2-876D-4B5A-BA12-EB9911988D84}" type="slidenum">
              <a:rPr lang="zh-CN" altLang="en-US" smtClean="0"/>
              <a:t>18</a:t>
            </a:fld>
            <a:endParaRPr lang="zh-CN" altLang="en-US"/>
          </a:p>
        </p:txBody>
      </p:sp>
    </p:spTree>
    <p:extLst>
      <p:ext uri="{BB962C8B-B14F-4D97-AF65-F5344CB8AC3E}">
        <p14:creationId xmlns:p14="http://schemas.microsoft.com/office/powerpoint/2010/main" val="3886118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DDFF2-876D-4B5A-BA12-EB9911988D84}" type="slidenum">
              <a:rPr lang="zh-CN" altLang="en-US" smtClean="0"/>
              <a:t>19</a:t>
            </a:fld>
            <a:endParaRPr lang="zh-CN" altLang="en-US"/>
          </a:p>
        </p:txBody>
      </p:sp>
    </p:spTree>
    <p:extLst>
      <p:ext uri="{BB962C8B-B14F-4D97-AF65-F5344CB8AC3E}">
        <p14:creationId xmlns:p14="http://schemas.microsoft.com/office/powerpoint/2010/main" val="2134997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DDFF2-876D-4B5A-BA12-EB9911988D84}" type="slidenum">
              <a:rPr lang="zh-CN" altLang="en-US" smtClean="0"/>
              <a:t>29</a:t>
            </a:fld>
            <a:endParaRPr lang="zh-CN" altLang="en-US"/>
          </a:p>
        </p:txBody>
      </p:sp>
    </p:spTree>
    <p:extLst>
      <p:ext uri="{BB962C8B-B14F-4D97-AF65-F5344CB8AC3E}">
        <p14:creationId xmlns:p14="http://schemas.microsoft.com/office/powerpoint/2010/main" val="2195889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DDFF2-876D-4B5A-BA12-EB9911988D84}" type="slidenum">
              <a:rPr lang="zh-CN" altLang="en-US" smtClean="0"/>
              <a:t>34</a:t>
            </a:fld>
            <a:endParaRPr lang="zh-CN" altLang="en-US"/>
          </a:p>
        </p:txBody>
      </p:sp>
    </p:spTree>
    <p:extLst>
      <p:ext uri="{BB962C8B-B14F-4D97-AF65-F5344CB8AC3E}">
        <p14:creationId xmlns:p14="http://schemas.microsoft.com/office/powerpoint/2010/main" val="1096629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DDFF2-876D-4B5A-BA12-EB9911988D84}" type="slidenum">
              <a:rPr lang="zh-CN" altLang="en-US" smtClean="0"/>
              <a:t>35</a:t>
            </a:fld>
            <a:endParaRPr lang="zh-CN" altLang="en-US"/>
          </a:p>
        </p:txBody>
      </p:sp>
    </p:spTree>
    <p:extLst>
      <p:ext uri="{BB962C8B-B14F-4D97-AF65-F5344CB8AC3E}">
        <p14:creationId xmlns:p14="http://schemas.microsoft.com/office/powerpoint/2010/main" val="105858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5B67FFD9-13EE-4D17-81FD-E0541444F2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A7990D-E4EE-47C1-AB4E-B12891973D6C}"/>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2023-09-11</a:t>
            </a:fld>
            <a:endParaRPr lang="zh-CN" altLang="en-US"/>
          </a:p>
        </p:txBody>
      </p:sp>
      <p:sp>
        <p:nvSpPr>
          <p:cNvPr id="5" name="页脚占位符 4">
            <a:extLst>
              <a:ext uri="{FF2B5EF4-FFF2-40B4-BE49-F238E27FC236}">
                <a16:creationId xmlns:a16="http://schemas.microsoft.com/office/drawing/2014/main" id="{A7503CA5-3F04-4E75-97A0-45345E41CA9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45AAD4A7-4C0D-42FC-9108-2ED67A0C4341}"/>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
        <p:nvSpPr>
          <p:cNvPr id="7" name="标题 6">
            <a:extLst>
              <a:ext uri="{FF2B5EF4-FFF2-40B4-BE49-F238E27FC236}">
                <a16:creationId xmlns:a16="http://schemas.microsoft.com/office/drawing/2014/main" id="{981CFA5B-9C75-431B-9A3A-3C1D28020A5A}"/>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592695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886EA-CB0C-444B-83B7-A9784E1CE0A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D1A57C8-3A22-450E-A3AC-C90C7C1102E6}"/>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2351751-015B-420D-88F8-588B68520068}"/>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2023-09-11</a:t>
            </a:fld>
            <a:endParaRPr lang="zh-CN" altLang="en-US"/>
          </a:p>
        </p:txBody>
      </p:sp>
      <p:sp>
        <p:nvSpPr>
          <p:cNvPr id="5" name="页脚占位符 4">
            <a:extLst>
              <a:ext uri="{FF2B5EF4-FFF2-40B4-BE49-F238E27FC236}">
                <a16:creationId xmlns:a16="http://schemas.microsoft.com/office/drawing/2014/main" id="{CC42ADF5-AF84-4A85-9C30-A7540DE69D2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A23B3E3-D5CC-44A7-B14C-783805A6ECCA}"/>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3020136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A34733-0917-4C2C-B41D-9D9A435189B6}"/>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633892C-E217-406C-AB4B-593F32B35947}"/>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ABC41FE-CD5C-459E-9CCD-FCD9C372E223}"/>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2023-09-11</a:t>
            </a:fld>
            <a:endParaRPr lang="zh-CN" altLang="en-US"/>
          </a:p>
        </p:txBody>
      </p:sp>
      <p:sp>
        <p:nvSpPr>
          <p:cNvPr id="5" name="页脚占位符 4">
            <a:extLst>
              <a:ext uri="{FF2B5EF4-FFF2-40B4-BE49-F238E27FC236}">
                <a16:creationId xmlns:a16="http://schemas.microsoft.com/office/drawing/2014/main" id="{6771C4CC-B235-4D59-81D5-AC424185B72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7156569E-5EB0-4035-9583-A9228B2DBF9B}"/>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2524683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3A771F-7B4C-4318-A415-CB6A488FBCA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F0945C-E431-4093-BE94-7F65D28EDE45}"/>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56D007A-9FFC-4A0C-BA8E-E50EB067B1F2}"/>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2023-09-11</a:t>
            </a:fld>
            <a:endParaRPr lang="zh-CN" altLang="en-US"/>
          </a:p>
        </p:txBody>
      </p:sp>
      <p:sp>
        <p:nvSpPr>
          <p:cNvPr id="5" name="页脚占位符 4">
            <a:extLst>
              <a:ext uri="{FF2B5EF4-FFF2-40B4-BE49-F238E27FC236}">
                <a16:creationId xmlns:a16="http://schemas.microsoft.com/office/drawing/2014/main" id="{2E81ADC2-1996-49F5-B53E-53768A778FD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934708D-D0E4-489A-99DA-760DC1BF75CA}"/>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2078769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2A19B-BB84-4D6E-B70B-58D5335BAD4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908342-6606-452E-A814-E82945228D1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06007E-5979-4F14-BC1B-D0E6713E68D1}"/>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2023-09-11</a:t>
            </a:fld>
            <a:endParaRPr lang="zh-CN" altLang="en-US"/>
          </a:p>
        </p:txBody>
      </p:sp>
      <p:sp>
        <p:nvSpPr>
          <p:cNvPr id="5" name="页脚占位符 4">
            <a:extLst>
              <a:ext uri="{FF2B5EF4-FFF2-40B4-BE49-F238E27FC236}">
                <a16:creationId xmlns:a16="http://schemas.microsoft.com/office/drawing/2014/main" id="{97D13BA7-F26D-47F7-BBFF-2B5AD8FAEB4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57846C3E-94C0-46BC-A029-BC3F7E1403D1}"/>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1371633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EEF529-256A-439B-A30E-EDC44980F2FB}"/>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124E4A-F32F-416C-9721-4715B0EE559E}"/>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0F2D05-70BB-43AA-965F-8CC4411D3ADD}"/>
              </a:ext>
            </a:extLst>
          </p:cNvPr>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359B6A-3D59-4D24-A396-25C6D1B40D59}"/>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2023-09-11</a:t>
            </a:fld>
            <a:endParaRPr lang="zh-CN" altLang="en-US"/>
          </a:p>
        </p:txBody>
      </p:sp>
      <p:sp>
        <p:nvSpPr>
          <p:cNvPr id="6" name="页脚占位符 5">
            <a:extLst>
              <a:ext uri="{FF2B5EF4-FFF2-40B4-BE49-F238E27FC236}">
                <a16:creationId xmlns:a16="http://schemas.microsoft.com/office/drawing/2014/main" id="{0594F15D-D4C4-4A92-9EA3-0A640A77D05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1F5A548E-CF28-4C1A-A4AE-CC826D3D3A68}"/>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2243381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F8511-F468-4E26-A2E7-441EAC799263}"/>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169C467-6231-43E2-92E8-BA1258EC9373}"/>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E3C81D-8903-44C6-9AB0-08167EDD5B81}"/>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708637-A167-4705-A9FC-E0D491473BC4}"/>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731AAEA-DE31-46CC-9903-AA749F212887}"/>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AF15634-513E-4F10-B11A-7C556A314AD6}"/>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2023-09-11</a:t>
            </a:fld>
            <a:endParaRPr lang="zh-CN" altLang="en-US"/>
          </a:p>
        </p:txBody>
      </p:sp>
      <p:sp>
        <p:nvSpPr>
          <p:cNvPr id="8" name="页脚占位符 7">
            <a:extLst>
              <a:ext uri="{FF2B5EF4-FFF2-40B4-BE49-F238E27FC236}">
                <a16:creationId xmlns:a16="http://schemas.microsoft.com/office/drawing/2014/main" id="{EFAFBB16-64E9-4990-8732-E019232297C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2B8F2585-6B8E-4185-A5D8-1019378AFB27}"/>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3831397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791FE5-FA94-4C99-9723-46D059BDE239}"/>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59FC6C0-BD01-4364-BBE5-A8D41B903FCA}"/>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2023-09-11</a:t>
            </a:fld>
            <a:endParaRPr lang="zh-CN" altLang="en-US"/>
          </a:p>
        </p:txBody>
      </p:sp>
      <p:sp>
        <p:nvSpPr>
          <p:cNvPr id="4" name="页脚占位符 3">
            <a:extLst>
              <a:ext uri="{FF2B5EF4-FFF2-40B4-BE49-F238E27FC236}">
                <a16:creationId xmlns:a16="http://schemas.microsoft.com/office/drawing/2014/main" id="{4A3A231D-3C79-4F0E-AB3F-863EBE2F093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D8F12A94-DB1F-4E4B-8439-1964DCF6A2E8}"/>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919537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FDC94FD-7461-4E0C-91E4-A2D0BC5999ED}"/>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2023-09-11</a:t>
            </a:fld>
            <a:endParaRPr lang="zh-CN" altLang="en-US"/>
          </a:p>
        </p:txBody>
      </p:sp>
      <p:sp>
        <p:nvSpPr>
          <p:cNvPr id="3" name="页脚占位符 2">
            <a:extLst>
              <a:ext uri="{FF2B5EF4-FFF2-40B4-BE49-F238E27FC236}">
                <a16:creationId xmlns:a16="http://schemas.microsoft.com/office/drawing/2014/main" id="{021439BB-B81C-4403-A679-824EC57F9D2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3550F8A9-8F18-4966-AD61-3C125575C520}"/>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1313396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E867E8-6B28-40D5-9D48-22DD0E006DC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C6B1347-4959-4755-A292-86A93C08449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46BCDB5-97C7-454A-AD53-0C0D82F6580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5666CB-92CD-4AF0-A460-F91D85672FE9}"/>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2023-09-11</a:t>
            </a:fld>
            <a:endParaRPr lang="zh-CN" altLang="en-US"/>
          </a:p>
        </p:txBody>
      </p:sp>
      <p:sp>
        <p:nvSpPr>
          <p:cNvPr id="6" name="页脚占位符 5">
            <a:extLst>
              <a:ext uri="{FF2B5EF4-FFF2-40B4-BE49-F238E27FC236}">
                <a16:creationId xmlns:a16="http://schemas.microsoft.com/office/drawing/2014/main" id="{4995796A-5C7D-4E62-9B03-1F74A48FD35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37CF884F-ED2A-4AA0-A24A-8B4F537D9FA1}"/>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2443499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DCD88-6B1C-439F-9B39-B775BD823D9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4E61B38-4AC9-4A70-9F08-7E4025F6C148}"/>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E4647C2-02C1-4D1C-B0DA-BDDC3232C66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8241D6-E43A-4A88-89BB-D5C525F1F281}"/>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2023-09-11</a:t>
            </a:fld>
            <a:endParaRPr lang="zh-CN" altLang="en-US"/>
          </a:p>
        </p:txBody>
      </p:sp>
      <p:sp>
        <p:nvSpPr>
          <p:cNvPr id="6" name="页脚占位符 5">
            <a:extLst>
              <a:ext uri="{FF2B5EF4-FFF2-40B4-BE49-F238E27FC236}">
                <a16:creationId xmlns:a16="http://schemas.microsoft.com/office/drawing/2014/main" id="{BAFD275C-70E3-4647-B00B-AA271C64B28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E10C2AF-A9C1-4390-BCC2-49B6D0E3D58C}"/>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1520468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BFFDA568-3EA6-4AAD-9A32-7D055853A2EC}"/>
              </a:ext>
            </a:extLst>
          </p:cNvPr>
          <p:cNvCxnSpPr>
            <a:cxnSpLocks/>
          </p:cNvCxnSpPr>
          <p:nvPr userDrawn="1"/>
        </p:nvCxnSpPr>
        <p:spPr>
          <a:xfrm flipH="1">
            <a:off x="796413" y="457203"/>
            <a:ext cx="1" cy="818388"/>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B7F1D3A9-379A-4C2E-B75D-69EC8F1C030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537277" y="365125"/>
            <a:ext cx="1095179" cy="1095179"/>
          </a:xfrm>
          <a:prstGeom prst="rect">
            <a:avLst/>
          </a:prstGeom>
        </p:spPr>
      </p:pic>
      <p:sp>
        <p:nvSpPr>
          <p:cNvPr id="17" name="标题占位符 16">
            <a:extLst>
              <a:ext uri="{FF2B5EF4-FFF2-40B4-BE49-F238E27FC236}">
                <a16:creationId xmlns:a16="http://schemas.microsoft.com/office/drawing/2014/main" id="{21F4ABA5-6907-4706-9361-4B8BBCB98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18" name="文本占位符 17">
            <a:extLst>
              <a:ext uri="{FF2B5EF4-FFF2-40B4-BE49-F238E27FC236}">
                <a16:creationId xmlns:a16="http://schemas.microsoft.com/office/drawing/2014/main" id="{E2F582D0-371F-4CC4-A03E-FDDABB1982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41296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merenlab.org/2017/06/07/phylogenomic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emf"/><Relationship Id="rId5" Type="http://schemas.openxmlformats.org/officeDocument/2006/relationships/oleObject" Target="../embeddings/oleObject2.bin"/><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www.timetree.or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9BE5C6E1-562E-4F43-8E48-A85C02763475}"/>
              </a:ext>
            </a:extLst>
          </p:cNvPr>
          <p:cNvSpPr/>
          <p:nvPr/>
        </p:nvSpPr>
        <p:spPr>
          <a:xfrm>
            <a:off x="245805" y="167967"/>
            <a:ext cx="1961536" cy="1696064"/>
          </a:xfrm>
          <a:prstGeom prst="rect">
            <a:avLst/>
          </a:prstGeom>
          <a:solidFill>
            <a:srgbClr val="1C488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ea"/>
              <a:sym typeface="+mn-lt"/>
            </a:endParaRPr>
          </a:p>
        </p:txBody>
      </p:sp>
      <p:sp>
        <p:nvSpPr>
          <p:cNvPr id="9" name="矩形 8">
            <a:extLst>
              <a:ext uri="{FF2B5EF4-FFF2-40B4-BE49-F238E27FC236}">
                <a16:creationId xmlns:a16="http://schemas.microsoft.com/office/drawing/2014/main" id="{CE9F6E68-3A3C-420E-9E25-3B25DC0ECE73}"/>
              </a:ext>
            </a:extLst>
          </p:cNvPr>
          <p:cNvSpPr/>
          <p:nvPr/>
        </p:nvSpPr>
        <p:spPr>
          <a:xfrm>
            <a:off x="245805" y="4866969"/>
            <a:ext cx="1961536" cy="1696064"/>
          </a:xfrm>
          <a:prstGeom prst="rect">
            <a:avLst/>
          </a:prstGeom>
          <a:solidFill>
            <a:srgbClr val="1C488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ea"/>
              <a:sym typeface="+mn-lt"/>
            </a:endParaRPr>
          </a:p>
        </p:txBody>
      </p:sp>
      <p:sp>
        <p:nvSpPr>
          <p:cNvPr id="10" name="矩形 9">
            <a:extLst>
              <a:ext uri="{FF2B5EF4-FFF2-40B4-BE49-F238E27FC236}">
                <a16:creationId xmlns:a16="http://schemas.microsoft.com/office/drawing/2014/main" id="{78576889-C4F4-4318-8A05-A6898DCE49DC}"/>
              </a:ext>
            </a:extLst>
          </p:cNvPr>
          <p:cNvSpPr/>
          <p:nvPr/>
        </p:nvSpPr>
        <p:spPr>
          <a:xfrm>
            <a:off x="10096807" y="167967"/>
            <a:ext cx="1961536" cy="1696064"/>
          </a:xfrm>
          <a:prstGeom prst="rect">
            <a:avLst/>
          </a:prstGeom>
          <a:solidFill>
            <a:srgbClr val="1C488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ea"/>
              <a:sym typeface="+mn-lt"/>
            </a:endParaRPr>
          </a:p>
        </p:txBody>
      </p:sp>
      <p:sp>
        <p:nvSpPr>
          <p:cNvPr id="11" name="矩形 10">
            <a:extLst>
              <a:ext uri="{FF2B5EF4-FFF2-40B4-BE49-F238E27FC236}">
                <a16:creationId xmlns:a16="http://schemas.microsoft.com/office/drawing/2014/main" id="{B15BA374-3F0A-49D8-8DE4-198987C3844D}"/>
              </a:ext>
            </a:extLst>
          </p:cNvPr>
          <p:cNvSpPr/>
          <p:nvPr/>
        </p:nvSpPr>
        <p:spPr>
          <a:xfrm>
            <a:off x="10096807" y="4866969"/>
            <a:ext cx="1961536" cy="1696064"/>
          </a:xfrm>
          <a:prstGeom prst="rect">
            <a:avLst/>
          </a:prstGeom>
          <a:solidFill>
            <a:srgbClr val="1C488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ea"/>
              <a:sym typeface="+mn-lt"/>
            </a:endParaRPr>
          </a:p>
        </p:txBody>
      </p:sp>
      <p:sp>
        <p:nvSpPr>
          <p:cNvPr id="12" name="圆角矩形 7">
            <a:extLst>
              <a:ext uri="{FF2B5EF4-FFF2-40B4-BE49-F238E27FC236}">
                <a16:creationId xmlns:a16="http://schemas.microsoft.com/office/drawing/2014/main" id="{B057C368-9FD3-4CAE-98F5-F33CC8550795}"/>
              </a:ext>
            </a:extLst>
          </p:cNvPr>
          <p:cNvSpPr/>
          <p:nvPr/>
        </p:nvSpPr>
        <p:spPr>
          <a:xfrm>
            <a:off x="459197" y="392676"/>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 name="图片 12">
            <a:extLst>
              <a:ext uri="{FF2B5EF4-FFF2-40B4-BE49-F238E27FC236}">
                <a16:creationId xmlns:a16="http://schemas.microsoft.com/office/drawing/2014/main" id="{27940F96-8683-4950-8740-F54FC48A3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4325" y="660400"/>
            <a:ext cx="1206500" cy="1206500"/>
          </a:xfrm>
          <a:prstGeom prst="rect">
            <a:avLst/>
          </a:prstGeom>
        </p:spPr>
      </p:pic>
      <p:sp>
        <p:nvSpPr>
          <p:cNvPr id="14" name="文本框 13">
            <a:extLst>
              <a:ext uri="{FF2B5EF4-FFF2-40B4-BE49-F238E27FC236}">
                <a16:creationId xmlns:a16="http://schemas.microsoft.com/office/drawing/2014/main" id="{E5C412AD-28BB-427B-BAC4-0EB40C70E20A}"/>
              </a:ext>
            </a:extLst>
          </p:cNvPr>
          <p:cNvSpPr txBox="1"/>
          <p:nvPr/>
        </p:nvSpPr>
        <p:spPr>
          <a:xfrm>
            <a:off x="2385592" y="2598003"/>
            <a:ext cx="7532963" cy="830997"/>
          </a:xfrm>
          <a:prstGeom prst="rect">
            <a:avLst/>
          </a:prstGeom>
          <a:noFill/>
        </p:spPr>
        <p:txBody>
          <a:bodyPr wrap="square" rtlCol="0">
            <a:spAutoFit/>
          </a:bodyPr>
          <a:lstStyle/>
          <a:p>
            <a:pPr algn="dist"/>
            <a:r>
              <a:rPr lang="zh-CN" altLang="en-US" sz="4800" dirty="0">
                <a:solidFill>
                  <a:srgbClr val="1C4885"/>
                </a:solidFill>
                <a:latin typeface="汉仪大宋简" panose="02010609000101010101" pitchFamily="49" charset="-122"/>
                <a:ea typeface="汉仪大宋简" panose="02010609000101010101" pitchFamily="49" charset="-122"/>
                <a:cs typeface="+mn-ea"/>
                <a:sym typeface="+mn-lt"/>
              </a:rPr>
              <a:t>原绿球藻进化与生态</a:t>
            </a:r>
          </a:p>
        </p:txBody>
      </p:sp>
      <p:cxnSp>
        <p:nvCxnSpPr>
          <p:cNvPr id="15" name="直接连接符 14">
            <a:extLst>
              <a:ext uri="{FF2B5EF4-FFF2-40B4-BE49-F238E27FC236}">
                <a16:creationId xmlns:a16="http://schemas.microsoft.com/office/drawing/2014/main" id="{98AE864B-8CE4-456D-9F7E-8F123E57DDCB}"/>
              </a:ext>
            </a:extLst>
          </p:cNvPr>
          <p:cNvCxnSpPr/>
          <p:nvPr/>
        </p:nvCxnSpPr>
        <p:spPr>
          <a:xfrm>
            <a:off x="5315332" y="3738717"/>
            <a:ext cx="18000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0C3A094E-F79F-4271-BCE3-FEF1949AB256}"/>
              </a:ext>
            </a:extLst>
          </p:cNvPr>
          <p:cNvSpPr txBox="1"/>
          <p:nvPr/>
        </p:nvSpPr>
        <p:spPr>
          <a:xfrm>
            <a:off x="3680702" y="4595686"/>
            <a:ext cx="5135492" cy="369332"/>
          </a:xfrm>
          <a:prstGeom prst="rect">
            <a:avLst/>
          </a:prstGeom>
          <a:noFill/>
        </p:spPr>
        <p:txBody>
          <a:bodyPr wrap="square" rtlCol="0">
            <a:spAutoFit/>
          </a:bodyPr>
          <a:lstStyle/>
          <a:p>
            <a:pPr algn="ctr"/>
            <a:r>
              <a:rPr lang="zh-CN" altLang="en-US" dirty="0">
                <a:solidFill>
                  <a:schemeClr val="bg1">
                    <a:lumMod val="50000"/>
                  </a:schemeClr>
                </a:solidFill>
                <a:cs typeface="+mn-ea"/>
                <a:sym typeface="+mn-lt"/>
              </a:rPr>
              <a:t>汇报人：王陆航   汇报时间：</a:t>
            </a:r>
            <a:r>
              <a:rPr lang="en-US" altLang="zh-CN" dirty="0">
                <a:solidFill>
                  <a:schemeClr val="bg1">
                    <a:lumMod val="50000"/>
                  </a:schemeClr>
                </a:solidFill>
                <a:cs typeface="+mn-ea"/>
                <a:sym typeface="+mn-lt"/>
              </a:rPr>
              <a:t>2023</a:t>
            </a:r>
            <a:r>
              <a:rPr lang="zh-CN" altLang="en-US" dirty="0">
                <a:solidFill>
                  <a:schemeClr val="bg1">
                    <a:lumMod val="50000"/>
                  </a:schemeClr>
                </a:solidFill>
                <a:cs typeface="+mn-ea"/>
                <a:sym typeface="+mn-lt"/>
              </a:rPr>
              <a:t>年</a:t>
            </a:r>
            <a:r>
              <a:rPr lang="en-US" altLang="zh-CN" dirty="0">
                <a:solidFill>
                  <a:schemeClr val="bg1">
                    <a:lumMod val="50000"/>
                  </a:schemeClr>
                </a:solidFill>
                <a:cs typeface="+mn-ea"/>
                <a:sym typeface="+mn-lt"/>
              </a:rPr>
              <a:t>09</a:t>
            </a:r>
            <a:r>
              <a:rPr lang="zh-CN" altLang="en-US" dirty="0">
                <a:solidFill>
                  <a:schemeClr val="bg1">
                    <a:lumMod val="50000"/>
                  </a:schemeClr>
                </a:solidFill>
                <a:cs typeface="+mn-ea"/>
                <a:sym typeface="+mn-lt"/>
              </a:rPr>
              <a:t>月</a:t>
            </a:r>
            <a:r>
              <a:rPr lang="en-US" altLang="zh-CN" dirty="0">
                <a:solidFill>
                  <a:schemeClr val="bg1">
                    <a:lumMod val="50000"/>
                  </a:schemeClr>
                </a:solidFill>
                <a:cs typeface="+mn-ea"/>
                <a:sym typeface="+mn-lt"/>
              </a:rPr>
              <a:t>02</a:t>
            </a:r>
            <a:r>
              <a:rPr lang="zh-CN" altLang="en-US" dirty="0">
                <a:solidFill>
                  <a:schemeClr val="bg1">
                    <a:lumMod val="50000"/>
                  </a:schemeClr>
                </a:solidFill>
                <a:cs typeface="+mn-ea"/>
                <a:sym typeface="+mn-lt"/>
              </a:rPr>
              <a:t>号</a:t>
            </a:r>
          </a:p>
        </p:txBody>
      </p:sp>
    </p:spTree>
    <p:extLst>
      <p:ext uri="{BB962C8B-B14F-4D97-AF65-F5344CB8AC3E}">
        <p14:creationId xmlns:p14="http://schemas.microsoft.com/office/powerpoint/2010/main" val="3523129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a:xfrm>
            <a:off x="838200" y="295192"/>
            <a:ext cx="10515600" cy="1325563"/>
          </a:xfrm>
        </p:spPr>
        <p:txBody>
          <a:bodyPr/>
          <a:lstStyle/>
          <a:p>
            <a:r>
              <a:rPr lang="en-US" altLang="zh-CN" dirty="0">
                <a:latin typeface="URWPalladioL-Ital"/>
              </a:rPr>
              <a:t>2</a:t>
            </a:r>
            <a:r>
              <a:rPr lang="en-US" altLang="zh-CN" sz="4400" kern="1200" dirty="0">
                <a:latin typeface="URWPalladioL-Ital"/>
                <a:ea typeface="+mn-ea"/>
                <a:cs typeface="+mn-cs"/>
              </a:rPr>
              <a:t>.1.1 </a:t>
            </a:r>
            <a:r>
              <a:rPr lang="zh-CN" altLang="en-US" sz="4400" kern="1200" dirty="0">
                <a:latin typeface="URWPalladioL-Ital"/>
                <a:ea typeface="+mn-ea"/>
                <a:cs typeface="+mn-cs"/>
              </a:rPr>
              <a:t>关于原绿球藻基因组的预处理方法</a:t>
            </a:r>
            <a:endParaRPr lang="zh-CN" altLang="en-US" dirty="0"/>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248576" y="1525390"/>
            <a:ext cx="5587468" cy="4967485"/>
          </a:xfrm>
        </p:spPr>
        <p:txBody>
          <a:bodyPr>
            <a:normAutofit/>
          </a:bodyPr>
          <a:lstStyle/>
          <a:p>
            <a:r>
              <a:rPr lang="en-US" altLang="zh-CN" b="1" dirty="0" err="1"/>
              <a:t>acdc</a:t>
            </a:r>
            <a:r>
              <a:rPr lang="zh-CN" altLang="en-US" b="1" dirty="0"/>
              <a:t>去污染效果</a:t>
            </a:r>
            <a:endParaRPr lang="en-US" altLang="zh-CN" b="1" dirty="0"/>
          </a:p>
          <a:p>
            <a:pPr marL="457200" indent="-457200">
              <a:buFont typeface="Arial" panose="020B0604020202020204" pitchFamily="34" charset="0"/>
              <a:buChar char="•"/>
            </a:pPr>
            <a:r>
              <a:rPr lang="zh-CN" altLang="en-US" sz="2400" dirty="0"/>
              <a:t>基因组的优化主要体现在</a:t>
            </a:r>
            <a:r>
              <a:rPr lang="en-US" altLang="zh-CN" sz="2400" b="1" dirty="0"/>
              <a:t>SAG</a:t>
            </a:r>
            <a:r>
              <a:rPr lang="zh-CN" altLang="en-US" sz="2400" b="1" dirty="0"/>
              <a:t>的污染度、异质性</a:t>
            </a:r>
            <a:r>
              <a:rPr lang="zh-CN" altLang="en-US" sz="2400" dirty="0"/>
              <a:t>的降低</a:t>
            </a:r>
            <a:endParaRPr lang="en-US" altLang="zh-CN" sz="2400" dirty="0"/>
          </a:p>
          <a:p>
            <a:pPr marL="457200" indent="-457200">
              <a:buFont typeface="Arial" panose="020B0604020202020204" pitchFamily="34" charset="0"/>
              <a:buChar char="•"/>
            </a:pPr>
            <a:r>
              <a:rPr lang="zh-CN" altLang="en-US" sz="2400" dirty="0"/>
              <a:t>公共数据库中的原绿球藻基因组共</a:t>
            </a:r>
            <a:r>
              <a:rPr lang="en-US" altLang="zh-CN" sz="2400" b="1" dirty="0"/>
              <a:t>317</a:t>
            </a:r>
            <a:r>
              <a:rPr lang="zh-CN" altLang="en-US" sz="2400" b="1" dirty="0"/>
              <a:t>株系</a:t>
            </a:r>
            <a:r>
              <a:rPr lang="zh-CN" altLang="en-US" sz="2400" dirty="0"/>
              <a:t>不合格</a:t>
            </a:r>
            <a:endParaRPr lang="en-US" altLang="zh-CN" sz="2400" dirty="0"/>
          </a:p>
          <a:p>
            <a:pPr marL="457200" indent="-457200">
              <a:buFont typeface="Arial" panose="020B0604020202020204" pitchFamily="34" charset="0"/>
              <a:buChar char="•"/>
            </a:pPr>
            <a:r>
              <a:rPr lang="zh-CN" altLang="en-US" sz="2400" dirty="0"/>
              <a:t>经过相同筛选后增加了</a:t>
            </a:r>
            <a:r>
              <a:rPr lang="en-US" altLang="zh-CN" sz="2400" b="1" dirty="0"/>
              <a:t>60</a:t>
            </a:r>
            <a:r>
              <a:rPr lang="zh-CN" altLang="en-US" sz="2400" b="1" dirty="0"/>
              <a:t>株系</a:t>
            </a:r>
            <a:r>
              <a:rPr lang="zh-CN" altLang="en-US" sz="2400" dirty="0"/>
              <a:t>的合格基因组</a:t>
            </a:r>
            <a:endParaRPr lang="en-US" altLang="zh-CN" sz="2400" dirty="0"/>
          </a:p>
          <a:p>
            <a:pPr marL="457200" indent="-457200">
              <a:buFont typeface="Arial" panose="020B0604020202020204" pitchFamily="34" charset="0"/>
              <a:buChar char="•"/>
            </a:pPr>
            <a:r>
              <a:rPr lang="zh-CN" altLang="en-US" sz="2400" dirty="0"/>
              <a:t>得到一个去污染的基因组数据集</a:t>
            </a:r>
            <a:endParaRPr lang="en-US" altLang="zh-CN" sz="2400" dirty="0"/>
          </a:p>
          <a:p>
            <a:pPr marL="457200" indent="-457200">
              <a:buFont typeface="Arial" panose="020B0604020202020204" pitchFamily="34" charset="0"/>
              <a:buChar char="•"/>
            </a:pPr>
            <a:r>
              <a:rPr lang="zh-CN" altLang="en-US" sz="2400" dirty="0"/>
              <a:t>与去污染前的进化关系一致</a:t>
            </a:r>
          </a:p>
        </p:txBody>
      </p:sp>
      <p:pic>
        <p:nvPicPr>
          <p:cNvPr id="5" name="图片 4" descr="A screenshot of a computer&#10;&#10;描述已自动生成">
            <a:extLst>
              <a:ext uri="{FF2B5EF4-FFF2-40B4-BE49-F238E27FC236}">
                <a16:creationId xmlns:a16="http://schemas.microsoft.com/office/drawing/2014/main" id="{D0F8B9BA-B2C8-D543-F82D-D6ABC232B250}"/>
              </a:ext>
            </a:extLst>
          </p:cNvPr>
          <p:cNvPicPr>
            <a:picLocks noChangeAspect="1"/>
          </p:cNvPicPr>
          <p:nvPr/>
        </p:nvPicPr>
        <p:blipFill rotWithShape="1">
          <a:blip r:embed="rId3">
            <a:extLst>
              <a:ext uri="{28A0092B-C50C-407E-A947-70E740481C1C}">
                <a14:useLocalDpi xmlns:a14="http://schemas.microsoft.com/office/drawing/2010/main" val="0"/>
              </a:ext>
            </a:extLst>
          </a:blip>
          <a:srcRect l="17778"/>
          <a:stretch/>
        </p:blipFill>
        <p:spPr>
          <a:xfrm>
            <a:off x="6942042" y="1310051"/>
            <a:ext cx="5232446" cy="5167312"/>
          </a:xfrm>
          <a:prstGeom prst="rect">
            <a:avLst/>
          </a:prstGeom>
        </p:spPr>
      </p:pic>
      <p:sp>
        <p:nvSpPr>
          <p:cNvPr id="7" name="内容占位符 2">
            <a:extLst>
              <a:ext uri="{FF2B5EF4-FFF2-40B4-BE49-F238E27FC236}">
                <a16:creationId xmlns:a16="http://schemas.microsoft.com/office/drawing/2014/main" id="{FD08B265-6B0D-F14D-7BEE-8ED6A51B08E9}"/>
              </a:ext>
            </a:extLst>
          </p:cNvPr>
          <p:cNvSpPr txBox="1">
            <a:spLocks/>
          </p:cNvSpPr>
          <p:nvPr/>
        </p:nvSpPr>
        <p:spPr>
          <a:xfrm>
            <a:off x="471948" y="5201265"/>
            <a:ext cx="5364095" cy="4916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8" name="内容占位符 2">
            <a:extLst>
              <a:ext uri="{FF2B5EF4-FFF2-40B4-BE49-F238E27FC236}">
                <a16:creationId xmlns:a16="http://schemas.microsoft.com/office/drawing/2014/main" id="{C2917EAA-51C4-6248-250D-A8F667D44E23}"/>
              </a:ext>
            </a:extLst>
          </p:cNvPr>
          <p:cNvSpPr txBox="1">
            <a:spLocks/>
          </p:cNvSpPr>
          <p:nvPr/>
        </p:nvSpPr>
        <p:spPr>
          <a:xfrm>
            <a:off x="7323811" y="6510140"/>
            <a:ext cx="4868189"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solidFill>
                  <a:schemeClr val="accent1"/>
                </a:solidFill>
              </a:rPr>
              <a:t>图</a:t>
            </a:r>
            <a:r>
              <a:rPr lang="en-US" altLang="zh-CN" sz="1800" dirty="0">
                <a:solidFill>
                  <a:schemeClr val="accent1"/>
                </a:solidFill>
              </a:rPr>
              <a:t>2.1.1 </a:t>
            </a:r>
            <a:r>
              <a:rPr lang="zh-CN" altLang="en-US" sz="1800" dirty="0">
                <a:solidFill>
                  <a:schemeClr val="accent1"/>
                </a:solidFill>
              </a:rPr>
              <a:t>基于</a:t>
            </a:r>
            <a:r>
              <a:rPr lang="en-US" altLang="zh-CN" sz="1800" dirty="0">
                <a:solidFill>
                  <a:schemeClr val="accent1"/>
                </a:solidFill>
              </a:rPr>
              <a:t>GTDB</a:t>
            </a:r>
            <a:r>
              <a:rPr lang="zh-CN" altLang="en-US" sz="1800" dirty="0">
                <a:solidFill>
                  <a:schemeClr val="accent1"/>
                </a:solidFill>
              </a:rPr>
              <a:t>的去污染基因组系统发育树</a:t>
            </a:r>
          </a:p>
        </p:txBody>
      </p:sp>
      <p:sp>
        <p:nvSpPr>
          <p:cNvPr id="10" name="内容占位符 2">
            <a:extLst>
              <a:ext uri="{FF2B5EF4-FFF2-40B4-BE49-F238E27FC236}">
                <a16:creationId xmlns:a16="http://schemas.microsoft.com/office/drawing/2014/main" id="{2941D682-FF00-7F77-B4CE-E375D1692FCE}"/>
              </a:ext>
            </a:extLst>
          </p:cNvPr>
          <p:cNvSpPr txBox="1">
            <a:spLocks/>
          </p:cNvSpPr>
          <p:nvPr/>
        </p:nvSpPr>
        <p:spPr>
          <a:xfrm>
            <a:off x="769788" y="5447072"/>
            <a:ext cx="4503548" cy="1030292"/>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b="1" dirty="0"/>
              <a:t>[</a:t>
            </a:r>
            <a:r>
              <a:rPr lang="zh-CN" altLang="en-US" sz="2000" b="1" dirty="0"/>
              <a:t>猜测</a:t>
            </a:r>
            <a:r>
              <a:rPr lang="en-US" altLang="zh-CN" sz="2000" b="1" dirty="0"/>
              <a:t>]</a:t>
            </a:r>
            <a:r>
              <a:rPr lang="zh-CN" altLang="en-US" sz="2000" dirty="0"/>
              <a:t>：基因组的改动基本都集中于</a:t>
            </a:r>
            <a:r>
              <a:rPr lang="en-US" altLang="zh-CN" sz="2000" dirty="0"/>
              <a:t>HL</a:t>
            </a:r>
            <a:r>
              <a:rPr lang="zh-CN" altLang="en-US" sz="2000" dirty="0"/>
              <a:t>型中。所以实际上，</a:t>
            </a:r>
            <a:r>
              <a:rPr lang="en-US" altLang="zh-CN" sz="2000" dirty="0" err="1"/>
              <a:t>acdc</a:t>
            </a:r>
            <a:r>
              <a:rPr lang="zh-CN" altLang="en-US" sz="2000" dirty="0"/>
              <a:t>可能只对搜库起到了优化作用</a:t>
            </a:r>
            <a:endParaRPr lang="en-US" altLang="zh-CN" sz="2000" dirty="0"/>
          </a:p>
        </p:txBody>
      </p:sp>
      <p:grpSp>
        <p:nvGrpSpPr>
          <p:cNvPr id="25" name="组合 24">
            <a:extLst>
              <a:ext uri="{FF2B5EF4-FFF2-40B4-BE49-F238E27FC236}">
                <a16:creationId xmlns:a16="http://schemas.microsoft.com/office/drawing/2014/main" id="{C432F060-6D23-4B1C-6DD5-6A9565915297}"/>
              </a:ext>
            </a:extLst>
          </p:cNvPr>
          <p:cNvGrpSpPr/>
          <p:nvPr/>
        </p:nvGrpSpPr>
        <p:grpSpPr>
          <a:xfrm>
            <a:off x="5875690" y="1310051"/>
            <a:ext cx="2896242" cy="5054171"/>
            <a:chOff x="5570801" y="1555402"/>
            <a:chExt cx="2896242" cy="5054171"/>
          </a:xfrm>
        </p:grpSpPr>
        <p:grpSp>
          <p:nvGrpSpPr>
            <p:cNvPr id="21" name="组合 20">
              <a:extLst>
                <a:ext uri="{FF2B5EF4-FFF2-40B4-BE49-F238E27FC236}">
                  <a16:creationId xmlns:a16="http://schemas.microsoft.com/office/drawing/2014/main" id="{B201EEC7-A7FB-8F89-3B43-01C8A2CAE219}"/>
                </a:ext>
              </a:extLst>
            </p:cNvPr>
            <p:cNvGrpSpPr/>
            <p:nvPr/>
          </p:nvGrpSpPr>
          <p:grpSpPr>
            <a:xfrm>
              <a:off x="5570801" y="1555402"/>
              <a:ext cx="2896242" cy="5054171"/>
              <a:chOff x="5570801" y="1555402"/>
              <a:chExt cx="2896242" cy="5054171"/>
            </a:xfrm>
          </p:grpSpPr>
          <p:pic>
            <p:nvPicPr>
              <p:cNvPr id="9" name="图片 8">
                <a:extLst>
                  <a:ext uri="{FF2B5EF4-FFF2-40B4-BE49-F238E27FC236}">
                    <a16:creationId xmlns:a16="http://schemas.microsoft.com/office/drawing/2014/main" id="{7FC3FD34-D23A-8895-6D21-D8D516E79312}"/>
                  </a:ext>
                </a:extLst>
              </p:cNvPr>
              <p:cNvPicPr>
                <a:picLocks noChangeAspect="1"/>
              </p:cNvPicPr>
              <p:nvPr/>
            </p:nvPicPr>
            <p:blipFill>
              <a:blip r:embed="rId4"/>
              <a:stretch>
                <a:fillRect/>
              </a:stretch>
            </p:blipFill>
            <p:spPr>
              <a:xfrm>
                <a:off x="7193718" y="1555402"/>
                <a:ext cx="1273325" cy="4712234"/>
              </a:xfrm>
              <a:prstGeom prst="rect">
                <a:avLst/>
              </a:prstGeom>
            </p:spPr>
          </p:pic>
          <p:pic>
            <p:nvPicPr>
              <p:cNvPr id="20" name="图片 19">
                <a:extLst>
                  <a:ext uri="{FF2B5EF4-FFF2-40B4-BE49-F238E27FC236}">
                    <a16:creationId xmlns:a16="http://schemas.microsoft.com/office/drawing/2014/main" id="{5758E79F-E21D-3861-6DB8-3300835A2F9C}"/>
                  </a:ext>
                </a:extLst>
              </p:cNvPr>
              <p:cNvPicPr>
                <a:picLocks noChangeAspect="1"/>
              </p:cNvPicPr>
              <p:nvPr/>
            </p:nvPicPr>
            <p:blipFill>
              <a:blip r:embed="rId5"/>
              <a:stretch>
                <a:fillRect/>
              </a:stretch>
            </p:blipFill>
            <p:spPr>
              <a:xfrm>
                <a:off x="5570801" y="1555402"/>
                <a:ext cx="1646083" cy="5054171"/>
              </a:xfrm>
              <a:prstGeom prst="rect">
                <a:avLst/>
              </a:prstGeom>
            </p:spPr>
          </p:pic>
        </p:grpSp>
        <p:sp>
          <p:nvSpPr>
            <p:cNvPr id="11" name="矩形 10">
              <a:extLst>
                <a:ext uri="{FF2B5EF4-FFF2-40B4-BE49-F238E27FC236}">
                  <a16:creationId xmlns:a16="http://schemas.microsoft.com/office/drawing/2014/main" id="{23623226-3900-CB97-B8A1-3EA8BAAB32A9}"/>
                </a:ext>
              </a:extLst>
            </p:cNvPr>
            <p:cNvSpPr/>
            <p:nvPr/>
          </p:nvSpPr>
          <p:spPr>
            <a:xfrm>
              <a:off x="5632243" y="2144311"/>
              <a:ext cx="1150381" cy="373626"/>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9029BE3A-404E-E3BE-222A-7E3FE205EF16}"/>
                </a:ext>
              </a:extLst>
            </p:cNvPr>
            <p:cNvSpPr/>
            <p:nvPr/>
          </p:nvSpPr>
          <p:spPr>
            <a:xfrm>
              <a:off x="7216884" y="4989282"/>
              <a:ext cx="1083684" cy="303015"/>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72D24497-4717-2D8F-FA0B-4EC3A580B4D6}"/>
                </a:ext>
              </a:extLst>
            </p:cNvPr>
            <p:cNvSpPr/>
            <p:nvPr/>
          </p:nvSpPr>
          <p:spPr>
            <a:xfrm>
              <a:off x="7222802" y="2138381"/>
              <a:ext cx="1150381" cy="373626"/>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03FAA442-69E6-389C-FB58-E76D192F7E31}"/>
                </a:ext>
              </a:extLst>
            </p:cNvPr>
            <p:cNvSpPr/>
            <p:nvPr/>
          </p:nvSpPr>
          <p:spPr>
            <a:xfrm>
              <a:off x="5597472" y="2747027"/>
              <a:ext cx="1150381" cy="373626"/>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E6B32BDA-A8BF-1981-E60C-91AC4B18101C}"/>
                </a:ext>
              </a:extLst>
            </p:cNvPr>
            <p:cNvSpPr/>
            <p:nvPr/>
          </p:nvSpPr>
          <p:spPr>
            <a:xfrm>
              <a:off x="5644822" y="4989283"/>
              <a:ext cx="1083684" cy="303015"/>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6C38C367-2824-A360-6D2F-A4C46F59A595}"/>
                </a:ext>
              </a:extLst>
            </p:cNvPr>
            <p:cNvSpPr/>
            <p:nvPr/>
          </p:nvSpPr>
          <p:spPr>
            <a:xfrm>
              <a:off x="7216884" y="2780965"/>
              <a:ext cx="1083684" cy="303015"/>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7295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p:txBody>
          <a:bodyPr/>
          <a:lstStyle/>
          <a:p>
            <a:r>
              <a:rPr lang="en-US" altLang="zh-CN" sz="4400" b="1" dirty="0">
                <a:solidFill>
                  <a:schemeClr val="tx1">
                    <a:lumMod val="85000"/>
                    <a:lumOff val="15000"/>
                  </a:schemeClr>
                </a:solidFill>
                <a:cs typeface="+mn-ea"/>
                <a:sym typeface="+mn-lt"/>
              </a:rPr>
              <a:t>2.1 </a:t>
            </a:r>
            <a:r>
              <a:rPr lang="zh-CN" altLang="en-US" sz="4400" b="1" dirty="0">
                <a:solidFill>
                  <a:schemeClr val="tx1">
                    <a:lumMod val="85000"/>
                    <a:lumOff val="15000"/>
                  </a:schemeClr>
                </a:solidFill>
                <a:cs typeface="+mn-ea"/>
                <a:sym typeface="+mn-lt"/>
              </a:rPr>
              <a:t>基于基因组的系统发育分析部分</a:t>
            </a:r>
            <a:endParaRPr lang="zh-CN" altLang="en-US" dirty="0"/>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838200" y="1825625"/>
            <a:ext cx="10515600" cy="4276237"/>
          </a:xfrm>
        </p:spPr>
        <p:txBody>
          <a:bodyPr/>
          <a:lstStyle/>
          <a:p>
            <a:pPr defTabSz="429585">
              <a:spcAft>
                <a:spcPts val="486"/>
              </a:spcAft>
            </a:pPr>
            <a:r>
              <a:rPr lang="en-US" altLang="zh-CN" dirty="0">
                <a:latin typeface="URWPalladioL-Ital"/>
              </a:rPr>
              <a:t>2</a:t>
            </a:r>
            <a:r>
              <a:rPr lang="en-US" altLang="zh-CN" sz="2800" kern="1200" dirty="0">
                <a:latin typeface="URWPalladioL-Ital"/>
                <a:ea typeface="+mn-ea"/>
                <a:cs typeface="+mn-cs"/>
              </a:rPr>
              <a:t>.1.1 </a:t>
            </a:r>
            <a:r>
              <a:rPr lang="zh-CN" altLang="en-US" sz="2800" kern="1200" dirty="0">
                <a:latin typeface="URWPalladioL-Ital"/>
                <a:ea typeface="+mn-ea"/>
                <a:cs typeface="+mn-cs"/>
              </a:rPr>
              <a:t>对于原绿球藻基因组去冗余结果 </a:t>
            </a:r>
            <a:endParaRPr lang="en-US" altLang="zh-CN" sz="2800" kern="1200" dirty="0">
              <a:latin typeface="URWPalladioL-Ital"/>
              <a:ea typeface="+mn-ea"/>
              <a:cs typeface="+mn-cs"/>
            </a:endParaRPr>
          </a:p>
          <a:p>
            <a:pPr defTabSz="429585">
              <a:spcAft>
                <a:spcPts val="486"/>
              </a:spcAft>
            </a:pPr>
            <a:r>
              <a:rPr lang="en-US" altLang="zh-CN" dirty="0">
                <a:latin typeface="URWPalladioL-Ital"/>
                <a:sym typeface="+mn-lt"/>
              </a:rPr>
              <a:t>2</a:t>
            </a:r>
            <a:r>
              <a:rPr lang="en-US" altLang="zh-CN" sz="2800" dirty="0">
                <a:latin typeface="URWPalladioL-Ital"/>
                <a:sym typeface="+mn-lt"/>
              </a:rPr>
              <a:t>.1.2 </a:t>
            </a:r>
            <a:r>
              <a:rPr lang="zh-CN" altLang="en-US" sz="2800" dirty="0">
                <a:latin typeface="URWPalladioL-Ital"/>
                <a:sym typeface="+mn-lt"/>
              </a:rPr>
              <a:t>基于</a:t>
            </a:r>
            <a:r>
              <a:rPr lang="en-US" altLang="zh-CN" sz="2800" dirty="0">
                <a:latin typeface="URWPalladioL-Ital"/>
                <a:sym typeface="+mn-lt"/>
              </a:rPr>
              <a:t>GTDB</a:t>
            </a:r>
            <a:r>
              <a:rPr lang="zh-CN" altLang="en-US" sz="2800" dirty="0">
                <a:latin typeface="URWPalladioL-Ital"/>
                <a:sym typeface="+mn-lt"/>
              </a:rPr>
              <a:t>建树的系统发育分析</a:t>
            </a:r>
            <a:endParaRPr lang="en-US" altLang="zh-CN" dirty="0">
              <a:latin typeface="URWPalladioL-Ital"/>
              <a:sym typeface="+mn-lt"/>
            </a:endParaRPr>
          </a:p>
          <a:p>
            <a:pPr defTabSz="429585">
              <a:spcAft>
                <a:spcPts val="486"/>
              </a:spcAft>
            </a:pPr>
            <a:r>
              <a:rPr lang="en-US" altLang="zh-CN" sz="2800" dirty="0">
                <a:latin typeface="URWPalladioL-Ital"/>
                <a:cs typeface="+mn-ea"/>
                <a:sym typeface="+mn-lt"/>
              </a:rPr>
              <a:t>2.1.3 </a:t>
            </a:r>
            <a:r>
              <a:rPr lang="zh-CN" altLang="en-US" sz="2800" dirty="0">
                <a:latin typeface="URWPalladioL-Ital"/>
                <a:cs typeface="+mn-ea"/>
                <a:sym typeface="+mn-lt"/>
              </a:rPr>
              <a:t>结合</a:t>
            </a:r>
            <a:r>
              <a:rPr lang="en-US" altLang="zh-CN" sz="2800" dirty="0">
                <a:latin typeface="URWPalladioL-Ital"/>
                <a:cs typeface="+mn-ea"/>
                <a:sym typeface="+mn-lt"/>
              </a:rPr>
              <a:t>ANI</a:t>
            </a:r>
            <a:r>
              <a:rPr lang="zh-CN" altLang="en-US" sz="2800" dirty="0">
                <a:latin typeface="URWPalladioL-Ital"/>
                <a:cs typeface="+mn-ea"/>
                <a:sym typeface="+mn-lt"/>
              </a:rPr>
              <a:t>对于</a:t>
            </a:r>
            <a:r>
              <a:rPr lang="en-US" altLang="zh-CN" sz="2800" dirty="0">
                <a:latin typeface="URWPalladioL-Ital"/>
                <a:cs typeface="+mn-ea"/>
                <a:sym typeface="+mn-lt"/>
              </a:rPr>
              <a:t>HL</a:t>
            </a:r>
            <a:r>
              <a:rPr lang="zh-CN" altLang="en-US" sz="2800" dirty="0">
                <a:latin typeface="URWPalladioL-Ital"/>
                <a:cs typeface="+mn-ea"/>
                <a:sym typeface="+mn-lt"/>
              </a:rPr>
              <a:t>型细分亚群</a:t>
            </a:r>
            <a:endParaRPr lang="zh-CN" altLang="en-US" sz="2800" dirty="0">
              <a:cs typeface="+mn-ea"/>
              <a:sym typeface="+mn-lt"/>
            </a:endParaRPr>
          </a:p>
          <a:p>
            <a:endParaRPr lang="zh-CN" altLang="en-US" dirty="0"/>
          </a:p>
        </p:txBody>
      </p:sp>
    </p:spTree>
    <p:extLst>
      <p:ext uri="{BB962C8B-B14F-4D97-AF65-F5344CB8AC3E}">
        <p14:creationId xmlns:p14="http://schemas.microsoft.com/office/powerpoint/2010/main" val="103191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p:txBody>
          <a:bodyPr/>
          <a:lstStyle/>
          <a:p>
            <a:r>
              <a:rPr lang="en-US" altLang="zh-CN" dirty="0">
                <a:latin typeface="URWPalladioL-Ital"/>
                <a:sym typeface="+mn-lt"/>
              </a:rPr>
              <a:t>2</a:t>
            </a:r>
            <a:r>
              <a:rPr lang="en-US" altLang="zh-CN" sz="4400" dirty="0">
                <a:latin typeface="URWPalladioL-Ital"/>
                <a:sym typeface="+mn-lt"/>
              </a:rPr>
              <a:t>.1.2 </a:t>
            </a:r>
            <a:r>
              <a:rPr lang="zh-CN" altLang="en-US" sz="4400" dirty="0">
                <a:latin typeface="URWPalladioL-Ital"/>
                <a:sym typeface="+mn-lt"/>
              </a:rPr>
              <a:t>基于</a:t>
            </a:r>
            <a:r>
              <a:rPr lang="en-US" altLang="zh-CN" sz="4400" dirty="0">
                <a:latin typeface="URWPalladioL-Ital"/>
                <a:sym typeface="+mn-lt"/>
              </a:rPr>
              <a:t>GTDB</a:t>
            </a:r>
            <a:r>
              <a:rPr lang="zh-CN" altLang="en-US" sz="4400" dirty="0">
                <a:latin typeface="URWPalladioL-Ital"/>
                <a:sym typeface="+mn-lt"/>
              </a:rPr>
              <a:t>建树的系统发育分析</a:t>
            </a:r>
            <a:endParaRPr lang="zh-CN" altLang="en-US" dirty="0"/>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362861" y="1558019"/>
            <a:ext cx="5654482" cy="4934856"/>
          </a:xfrm>
        </p:spPr>
        <p:txBody>
          <a:bodyPr>
            <a:normAutofit/>
          </a:bodyPr>
          <a:lstStyle/>
          <a:p>
            <a:pPr marL="457200" indent="-457200">
              <a:buFont typeface="Arial" panose="020B0604020202020204" pitchFamily="34" charset="0"/>
              <a:buChar char="•"/>
            </a:pPr>
            <a:r>
              <a:rPr lang="zh-CN" altLang="en-US" dirty="0"/>
              <a:t>经</a:t>
            </a:r>
            <a:r>
              <a:rPr lang="en-US" altLang="zh-CN" dirty="0" err="1"/>
              <a:t>drep</a:t>
            </a:r>
            <a:r>
              <a:rPr lang="zh-CN" altLang="en-US" dirty="0"/>
              <a:t>以 </a:t>
            </a:r>
            <a:r>
              <a:rPr lang="en-US" altLang="zh-CN" dirty="0"/>
              <a:t>ANI = 98 </a:t>
            </a:r>
            <a:r>
              <a:rPr lang="zh-CN" altLang="en-US" dirty="0"/>
              <a:t>、完整度 </a:t>
            </a:r>
            <a:r>
              <a:rPr lang="en-US" altLang="zh-CN" dirty="0"/>
              <a:t>= 25 </a:t>
            </a:r>
            <a:r>
              <a:rPr lang="zh-CN" altLang="en-US" dirty="0"/>
              <a:t>去冗余后，这</a:t>
            </a:r>
            <a:r>
              <a:rPr lang="en-US" altLang="zh-CN" dirty="0"/>
              <a:t>618</a:t>
            </a:r>
            <a:r>
              <a:rPr lang="zh-CN" altLang="en-US" dirty="0"/>
              <a:t>株系原绿球藻的进化关系与先前文献描述基本一致</a:t>
            </a:r>
            <a:endParaRPr lang="en-US" altLang="zh-CN" dirty="0"/>
          </a:p>
          <a:p>
            <a:pPr marL="457200" indent="-457200">
              <a:buFont typeface="Arial" panose="020B0604020202020204" pitchFamily="34" charset="0"/>
              <a:buChar char="•"/>
            </a:pPr>
            <a:endParaRPr lang="en-US" altLang="zh-CN" dirty="0"/>
          </a:p>
          <a:p>
            <a:pPr marL="457200" indent="-457200" algn="l">
              <a:buFont typeface="Arial" panose="020B0604020202020204" pitchFamily="34" charset="0"/>
              <a:buChar char="•"/>
            </a:pPr>
            <a:r>
              <a:rPr lang="zh-CN" altLang="en-US" dirty="0"/>
              <a:t>但是与先前结果不同的是，一株原先出现在</a:t>
            </a:r>
            <a:r>
              <a:rPr lang="en-US" altLang="zh-CN" b="1" dirty="0"/>
              <a:t>HL</a:t>
            </a:r>
            <a:r>
              <a:rPr lang="zh-CN" altLang="en-US" b="1" dirty="0"/>
              <a:t>、</a:t>
            </a:r>
            <a:r>
              <a:rPr lang="en-US" altLang="zh-CN" b="1" dirty="0"/>
              <a:t>LL</a:t>
            </a:r>
            <a:r>
              <a:rPr lang="zh-CN" altLang="en-US" b="1" dirty="0"/>
              <a:t>过度</a:t>
            </a:r>
            <a:r>
              <a:rPr lang="zh-CN" altLang="en-US" dirty="0"/>
              <a:t>的</a:t>
            </a:r>
            <a:br>
              <a:rPr lang="en-US" altLang="zh-CN" dirty="0"/>
            </a:br>
            <a:r>
              <a:rPr lang="en-US" altLang="zh-CN" b="1" dirty="0">
                <a:solidFill>
                  <a:srgbClr val="212529"/>
                </a:solidFill>
                <a:effectLst/>
                <a:latin typeface="Aharoni" panose="02010803020104030203" pitchFamily="2" charset="-79"/>
                <a:cs typeface="Aharoni" panose="02010803020104030203" pitchFamily="2" charset="-79"/>
              </a:rPr>
              <a:t>Prochlorococcus_sp__AG_402_N21_cc</a:t>
            </a:r>
            <a:br>
              <a:rPr lang="en-US" altLang="zh-CN" b="1" dirty="0">
                <a:solidFill>
                  <a:srgbClr val="212529"/>
                </a:solidFill>
                <a:effectLst/>
                <a:latin typeface="Aharoni" panose="02010803020104030203" pitchFamily="2" charset="-79"/>
                <a:cs typeface="Aharoni" panose="02010803020104030203" pitchFamily="2" charset="-79"/>
              </a:rPr>
            </a:br>
            <a:r>
              <a:rPr lang="zh-CN" altLang="en-US" b="0" i="0" dirty="0">
                <a:solidFill>
                  <a:srgbClr val="212529"/>
                </a:solidFill>
                <a:effectLst/>
                <a:latin typeface="-apple-system"/>
              </a:rPr>
              <a:t>株系更多出现在</a:t>
            </a:r>
            <a:r>
              <a:rPr lang="en-US" altLang="zh-CN" b="1" i="0" dirty="0">
                <a:solidFill>
                  <a:srgbClr val="212529"/>
                </a:solidFill>
                <a:effectLst/>
                <a:latin typeface="-apple-system"/>
              </a:rPr>
              <a:t>LLI</a:t>
            </a:r>
            <a:r>
              <a:rPr lang="zh-CN" altLang="en-US" b="1" i="0" dirty="0">
                <a:solidFill>
                  <a:srgbClr val="212529"/>
                </a:solidFill>
                <a:effectLst/>
                <a:latin typeface="-apple-system"/>
              </a:rPr>
              <a:t>和</a:t>
            </a:r>
            <a:r>
              <a:rPr lang="en-US" altLang="zh-CN" b="1" i="0" dirty="0">
                <a:solidFill>
                  <a:srgbClr val="212529"/>
                </a:solidFill>
                <a:effectLst/>
                <a:latin typeface="-apple-system"/>
              </a:rPr>
              <a:t>LLII/III</a:t>
            </a:r>
            <a:r>
              <a:rPr lang="zh-CN" altLang="en-US" b="1" i="0" dirty="0">
                <a:solidFill>
                  <a:srgbClr val="212529"/>
                </a:solidFill>
                <a:effectLst/>
                <a:latin typeface="-apple-system"/>
              </a:rPr>
              <a:t>的</a:t>
            </a:r>
            <a:r>
              <a:rPr lang="zh-CN" altLang="en-US" b="0" i="0" dirty="0">
                <a:solidFill>
                  <a:srgbClr val="212529"/>
                </a:solidFill>
                <a:effectLst/>
                <a:latin typeface="-apple-system"/>
              </a:rPr>
              <a:t>过渡位置</a:t>
            </a:r>
            <a:endParaRPr lang="en-US" altLang="zh-CN" b="0" i="0" dirty="0">
              <a:solidFill>
                <a:srgbClr val="212529"/>
              </a:solidFill>
              <a:effectLst/>
              <a:latin typeface="-apple-system"/>
            </a:endParaRPr>
          </a:p>
        </p:txBody>
      </p:sp>
      <p:pic>
        <p:nvPicPr>
          <p:cNvPr id="5" name="图片 4" descr="A screen shot of a black screen">
            <a:extLst>
              <a:ext uri="{FF2B5EF4-FFF2-40B4-BE49-F238E27FC236}">
                <a16:creationId xmlns:a16="http://schemas.microsoft.com/office/drawing/2014/main" id="{6C467275-0093-54AE-E7BF-7DC48475D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4683" y="1027906"/>
            <a:ext cx="5544457" cy="5635867"/>
          </a:xfrm>
          <a:prstGeom prst="rect">
            <a:avLst/>
          </a:prstGeom>
        </p:spPr>
      </p:pic>
      <p:sp>
        <p:nvSpPr>
          <p:cNvPr id="6" name="内容占位符 2">
            <a:extLst>
              <a:ext uri="{FF2B5EF4-FFF2-40B4-BE49-F238E27FC236}">
                <a16:creationId xmlns:a16="http://schemas.microsoft.com/office/drawing/2014/main" id="{1D5D1799-62A1-89C5-29F4-11B674D2EDBE}"/>
              </a:ext>
            </a:extLst>
          </p:cNvPr>
          <p:cNvSpPr txBox="1">
            <a:spLocks/>
          </p:cNvSpPr>
          <p:nvPr/>
        </p:nvSpPr>
        <p:spPr>
          <a:xfrm>
            <a:off x="6813320" y="6481210"/>
            <a:ext cx="4868189"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accent1"/>
                </a:solidFill>
              </a:rPr>
              <a:t>图</a:t>
            </a:r>
            <a:r>
              <a:rPr lang="en-US" altLang="zh-CN" sz="2000" dirty="0">
                <a:solidFill>
                  <a:schemeClr val="accent1"/>
                </a:solidFill>
              </a:rPr>
              <a:t>2.1.2 </a:t>
            </a:r>
            <a:r>
              <a:rPr lang="zh-CN" altLang="en-US" sz="2000" dirty="0">
                <a:solidFill>
                  <a:schemeClr val="accent1"/>
                </a:solidFill>
              </a:rPr>
              <a:t>基于</a:t>
            </a:r>
            <a:r>
              <a:rPr lang="en-US" altLang="zh-CN" sz="2000" dirty="0">
                <a:solidFill>
                  <a:schemeClr val="accent1"/>
                </a:solidFill>
              </a:rPr>
              <a:t>GTDB</a:t>
            </a:r>
            <a:r>
              <a:rPr lang="zh-CN" altLang="en-US" sz="2000" dirty="0">
                <a:solidFill>
                  <a:schemeClr val="accent1"/>
                </a:solidFill>
              </a:rPr>
              <a:t>的去冗余系统发育树</a:t>
            </a:r>
          </a:p>
        </p:txBody>
      </p:sp>
    </p:spTree>
    <p:extLst>
      <p:ext uri="{BB962C8B-B14F-4D97-AF65-F5344CB8AC3E}">
        <p14:creationId xmlns:p14="http://schemas.microsoft.com/office/powerpoint/2010/main" val="991514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p:txBody>
          <a:bodyPr/>
          <a:lstStyle/>
          <a:p>
            <a:r>
              <a:rPr lang="en-US" altLang="zh-CN" sz="4400" b="1" dirty="0">
                <a:solidFill>
                  <a:schemeClr val="tx1">
                    <a:lumMod val="85000"/>
                    <a:lumOff val="15000"/>
                  </a:schemeClr>
                </a:solidFill>
                <a:cs typeface="+mn-ea"/>
                <a:sym typeface="+mn-lt"/>
              </a:rPr>
              <a:t>2.1 </a:t>
            </a:r>
            <a:r>
              <a:rPr lang="zh-CN" altLang="en-US" sz="4400" b="1" dirty="0">
                <a:solidFill>
                  <a:schemeClr val="tx1">
                    <a:lumMod val="85000"/>
                    <a:lumOff val="15000"/>
                  </a:schemeClr>
                </a:solidFill>
                <a:cs typeface="+mn-ea"/>
                <a:sym typeface="+mn-lt"/>
              </a:rPr>
              <a:t>基于基因组的系统发育分析部分</a:t>
            </a:r>
            <a:endParaRPr lang="zh-CN" altLang="en-US" dirty="0"/>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838200" y="1825625"/>
            <a:ext cx="10515600" cy="4276237"/>
          </a:xfrm>
        </p:spPr>
        <p:txBody>
          <a:bodyPr/>
          <a:lstStyle/>
          <a:p>
            <a:pPr defTabSz="429585">
              <a:spcAft>
                <a:spcPts val="486"/>
              </a:spcAft>
            </a:pPr>
            <a:r>
              <a:rPr lang="en-US" altLang="zh-CN" dirty="0">
                <a:latin typeface="URWPalladioL-Ital"/>
              </a:rPr>
              <a:t>2</a:t>
            </a:r>
            <a:r>
              <a:rPr lang="en-US" altLang="zh-CN" sz="2800" kern="1200" dirty="0">
                <a:latin typeface="URWPalladioL-Ital"/>
                <a:ea typeface="+mn-ea"/>
                <a:cs typeface="+mn-cs"/>
              </a:rPr>
              <a:t>.1.1 </a:t>
            </a:r>
            <a:r>
              <a:rPr lang="zh-CN" altLang="en-US" sz="2800" kern="1200" dirty="0">
                <a:latin typeface="URWPalladioL-Ital"/>
                <a:ea typeface="+mn-ea"/>
                <a:cs typeface="+mn-cs"/>
              </a:rPr>
              <a:t>对于原绿球藻基因组去冗余结果 </a:t>
            </a:r>
            <a:endParaRPr lang="en-US" altLang="zh-CN" sz="2800" kern="1200" dirty="0">
              <a:latin typeface="URWPalladioL-Ital"/>
              <a:ea typeface="+mn-ea"/>
              <a:cs typeface="+mn-cs"/>
            </a:endParaRPr>
          </a:p>
          <a:p>
            <a:pPr defTabSz="429585">
              <a:spcAft>
                <a:spcPts val="486"/>
              </a:spcAft>
            </a:pPr>
            <a:r>
              <a:rPr lang="en-US" altLang="zh-CN" dirty="0">
                <a:latin typeface="URWPalladioL-Ital"/>
                <a:sym typeface="+mn-lt"/>
              </a:rPr>
              <a:t>2</a:t>
            </a:r>
            <a:r>
              <a:rPr lang="en-US" altLang="zh-CN" sz="2800" dirty="0">
                <a:latin typeface="URWPalladioL-Ital"/>
                <a:sym typeface="+mn-lt"/>
              </a:rPr>
              <a:t>.1.2 </a:t>
            </a:r>
            <a:r>
              <a:rPr lang="zh-CN" altLang="en-US" sz="2800" dirty="0">
                <a:latin typeface="URWPalladioL-Ital"/>
                <a:sym typeface="+mn-lt"/>
              </a:rPr>
              <a:t>基于</a:t>
            </a:r>
            <a:r>
              <a:rPr lang="en-US" altLang="zh-CN" sz="2800" dirty="0">
                <a:latin typeface="URWPalladioL-Ital"/>
                <a:sym typeface="+mn-lt"/>
              </a:rPr>
              <a:t>GTDB</a:t>
            </a:r>
            <a:r>
              <a:rPr lang="zh-CN" altLang="en-US" sz="2800" dirty="0">
                <a:latin typeface="URWPalladioL-Ital"/>
                <a:sym typeface="+mn-lt"/>
              </a:rPr>
              <a:t>建树的系统发育分析</a:t>
            </a:r>
            <a:endParaRPr lang="en-US" altLang="zh-CN" dirty="0">
              <a:latin typeface="URWPalladioL-Ital"/>
              <a:sym typeface="+mn-lt"/>
            </a:endParaRPr>
          </a:p>
          <a:p>
            <a:pPr defTabSz="429585">
              <a:spcAft>
                <a:spcPts val="486"/>
              </a:spcAft>
            </a:pPr>
            <a:r>
              <a:rPr lang="en-US" altLang="zh-CN" sz="2800" dirty="0">
                <a:latin typeface="URWPalladioL-Ital"/>
                <a:cs typeface="+mn-ea"/>
                <a:sym typeface="+mn-lt"/>
              </a:rPr>
              <a:t>2.1.3 </a:t>
            </a:r>
            <a:r>
              <a:rPr lang="zh-CN" altLang="en-US" dirty="0">
                <a:latin typeface="URWPalladioL-Ital"/>
                <a:cs typeface="+mn-ea"/>
                <a:sym typeface="+mn-lt"/>
              </a:rPr>
              <a:t>基于</a:t>
            </a:r>
            <a:r>
              <a:rPr lang="en-US" altLang="zh-CN" dirty="0" err="1">
                <a:latin typeface="URWPalladioL-Ital"/>
                <a:cs typeface="+mn-ea"/>
                <a:sym typeface="+mn-lt"/>
              </a:rPr>
              <a:t>anvio</a:t>
            </a:r>
            <a:r>
              <a:rPr lang="zh-CN" altLang="en-US" dirty="0">
                <a:latin typeface="URWPalladioL-Ital"/>
                <a:cs typeface="+mn-ea"/>
                <a:sym typeface="+mn-lt"/>
              </a:rPr>
              <a:t>的</a:t>
            </a:r>
            <a:r>
              <a:rPr lang="en-US" altLang="zh-CN" dirty="0">
                <a:latin typeface="URWPalladioL-Ital"/>
                <a:cs typeface="+mn-ea"/>
                <a:sym typeface="+mn-lt"/>
              </a:rPr>
              <a:t>pangenome – phylogeny</a:t>
            </a:r>
            <a:r>
              <a:rPr lang="zh-CN" altLang="en-US" dirty="0">
                <a:latin typeface="URWPalladioL-Ital"/>
                <a:cs typeface="+mn-ea"/>
                <a:sym typeface="+mn-lt"/>
              </a:rPr>
              <a:t>分析</a:t>
            </a:r>
            <a:endParaRPr lang="zh-CN" altLang="en-US" dirty="0"/>
          </a:p>
        </p:txBody>
      </p:sp>
    </p:spTree>
    <p:extLst>
      <p:ext uri="{BB962C8B-B14F-4D97-AF65-F5344CB8AC3E}">
        <p14:creationId xmlns:p14="http://schemas.microsoft.com/office/powerpoint/2010/main" val="120213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9D9BF2-5D5E-25FE-4C21-B9C8B0818A53}"/>
              </a:ext>
            </a:extLst>
          </p:cNvPr>
          <p:cNvSpPr>
            <a:spLocks noGrp="1"/>
          </p:cNvSpPr>
          <p:nvPr>
            <p:ph type="title"/>
          </p:nvPr>
        </p:nvSpPr>
        <p:spPr/>
        <p:txBody>
          <a:bodyPr/>
          <a:lstStyle/>
          <a:p>
            <a:r>
              <a:rPr lang="zh-CN" altLang="en-US" dirty="0">
                <a:latin typeface="URWPalladioL-Ital"/>
                <a:cs typeface="+mn-ea"/>
                <a:sym typeface="+mn-lt"/>
              </a:rPr>
              <a:t>基于</a:t>
            </a:r>
            <a:r>
              <a:rPr lang="en-US" altLang="zh-CN" dirty="0" err="1">
                <a:latin typeface="URWPalladioL-Ital"/>
                <a:cs typeface="+mn-ea"/>
                <a:sym typeface="+mn-lt"/>
              </a:rPr>
              <a:t>anvio</a:t>
            </a:r>
            <a:r>
              <a:rPr lang="zh-CN" altLang="en-US" dirty="0">
                <a:latin typeface="URWPalladioL-Ital"/>
                <a:cs typeface="+mn-ea"/>
                <a:sym typeface="+mn-lt"/>
              </a:rPr>
              <a:t>的</a:t>
            </a:r>
            <a:r>
              <a:rPr lang="en-US" altLang="zh-CN" dirty="0">
                <a:latin typeface="URWPalladioL-Ital"/>
                <a:cs typeface="+mn-ea"/>
                <a:sym typeface="+mn-lt"/>
              </a:rPr>
              <a:t>pangenome – phylogeny</a:t>
            </a:r>
            <a:r>
              <a:rPr lang="zh-CN" altLang="en-US" dirty="0">
                <a:latin typeface="URWPalladioL-Ital"/>
                <a:cs typeface="+mn-ea"/>
                <a:sym typeface="+mn-lt"/>
              </a:rPr>
              <a:t>分析</a:t>
            </a:r>
            <a:endParaRPr lang="zh-CN" altLang="en-US" dirty="0"/>
          </a:p>
        </p:txBody>
      </p:sp>
      <p:sp>
        <p:nvSpPr>
          <p:cNvPr id="3" name="内容占位符 2">
            <a:extLst>
              <a:ext uri="{FF2B5EF4-FFF2-40B4-BE49-F238E27FC236}">
                <a16:creationId xmlns:a16="http://schemas.microsoft.com/office/drawing/2014/main" id="{C785E998-7040-DA56-8CC8-053FCEA1F10F}"/>
              </a:ext>
            </a:extLst>
          </p:cNvPr>
          <p:cNvSpPr>
            <a:spLocks noGrp="1"/>
          </p:cNvSpPr>
          <p:nvPr>
            <p:ph idx="1"/>
          </p:nvPr>
        </p:nvSpPr>
        <p:spPr>
          <a:xfrm>
            <a:off x="838199" y="1825625"/>
            <a:ext cx="5700253" cy="2225514"/>
          </a:xfrm>
        </p:spPr>
        <p:txBody>
          <a:bodyPr/>
          <a:lstStyle/>
          <a:p>
            <a:pPr marL="457200" indent="-457200">
              <a:buFont typeface="Arial" panose="020B0604020202020204" pitchFamily="34" charset="0"/>
              <a:buChar char="•"/>
            </a:pPr>
            <a:r>
              <a:rPr lang="zh-CN" altLang="en-US" dirty="0"/>
              <a:t>选取了由原绿球藻</a:t>
            </a:r>
            <a:r>
              <a:rPr lang="en-US" altLang="zh-CN" dirty="0"/>
              <a:t>618</a:t>
            </a:r>
            <a:r>
              <a:rPr lang="zh-CN" altLang="en-US" dirty="0"/>
              <a:t>株系与一株聚球藻构建的泛基因组中的约</a:t>
            </a:r>
            <a:r>
              <a:rPr lang="en-US" altLang="zh-CN" dirty="0"/>
              <a:t>140</a:t>
            </a:r>
            <a:r>
              <a:rPr lang="zh-CN" altLang="en-US" dirty="0"/>
              <a:t>余簇核心基因簇。</a:t>
            </a:r>
            <a:endParaRPr lang="en-US" altLang="zh-CN" dirty="0"/>
          </a:p>
          <a:p>
            <a:pPr marL="457200" indent="-457200">
              <a:buFont typeface="Arial" panose="020B0604020202020204" pitchFamily="34" charset="0"/>
              <a:buChar char="•"/>
            </a:pPr>
            <a:r>
              <a:rPr lang="zh-CN" altLang="en-US" dirty="0"/>
              <a:t>串联后由</a:t>
            </a:r>
            <a:r>
              <a:rPr lang="en-US" altLang="zh-CN" dirty="0" err="1"/>
              <a:t>iqtree</a:t>
            </a:r>
            <a:r>
              <a:rPr lang="zh-CN" altLang="en-US" dirty="0"/>
              <a:t>建树，</a:t>
            </a:r>
            <a:r>
              <a:rPr lang="en-US" altLang="zh-CN" dirty="0" err="1"/>
              <a:t>itol</a:t>
            </a:r>
            <a:r>
              <a:rPr lang="zh-CN" altLang="en-US" dirty="0"/>
              <a:t>进行可视化</a:t>
            </a:r>
          </a:p>
        </p:txBody>
      </p:sp>
      <p:sp>
        <p:nvSpPr>
          <p:cNvPr id="4" name="内容占位符 2">
            <a:extLst>
              <a:ext uri="{FF2B5EF4-FFF2-40B4-BE49-F238E27FC236}">
                <a16:creationId xmlns:a16="http://schemas.microsoft.com/office/drawing/2014/main" id="{E51C7894-802F-C668-49BE-7347B23DF5D9}"/>
              </a:ext>
            </a:extLst>
          </p:cNvPr>
          <p:cNvSpPr txBox="1">
            <a:spLocks/>
          </p:cNvSpPr>
          <p:nvPr/>
        </p:nvSpPr>
        <p:spPr>
          <a:xfrm>
            <a:off x="838198" y="1396591"/>
            <a:ext cx="7342239" cy="58819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参考：</a:t>
            </a:r>
            <a:r>
              <a:rPr lang="en-US" altLang="zh-CN" sz="2000" dirty="0">
                <a:hlinkClick r:id="rId2" tooltip="An anvi'o workflow for phylogenomics"/>
              </a:rPr>
              <a:t>An </a:t>
            </a:r>
            <a:r>
              <a:rPr lang="en-US" altLang="zh-CN" sz="2000" dirty="0" err="1">
                <a:hlinkClick r:id="rId2" tooltip="An anvi'o workflow for phylogenomics"/>
              </a:rPr>
              <a:t>anvi'o</a:t>
            </a:r>
            <a:r>
              <a:rPr lang="en-US" altLang="zh-CN" sz="2000" dirty="0">
                <a:hlinkClick r:id="rId2" tooltip="An anvi'o workflow for phylogenomics"/>
              </a:rPr>
              <a:t> workflow for </a:t>
            </a:r>
            <a:r>
              <a:rPr lang="en-US" altLang="zh-CN" sz="2000" dirty="0" err="1">
                <a:hlinkClick r:id="rId2" tooltip="An anvi'o workflow for phylogenomics"/>
              </a:rPr>
              <a:t>phylogenomics</a:t>
            </a:r>
            <a:endParaRPr lang="zh-CN" altLang="en-US" sz="2000" dirty="0"/>
          </a:p>
        </p:txBody>
      </p:sp>
      <p:pic>
        <p:nvPicPr>
          <p:cNvPr id="6" name="图片 5" descr="A screen shot of a phone&#10;&#10;描述已自动生成">
            <a:extLst>
              <a:ext uri="{FF2B5EF4-FFF2-40B4-BE49-F238E27FC236}">
                <a16:creationId xmlns:a16="http://schemas.microsoft.com/office/drawing/2014/main" id="{C44A952F-4235-AF56-C290-5F2565827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102" y="1354506"/>
            <a:ext cx="4905698" cy="5293576"/>
          </a:xfrm>
          <a:prstGeom prst="rect">
            <a:avLst/>
          </a:prstGeom>
        </p:spPr>
      </p:pic>
      <p:sp>
        <p:nvSpPr>
          <p:cNvPr id="7" name="内容占位符 2">
            <a:extLst>
              <a:ext uri="{FF2B5EF4-FFF2-40B4-BE49-F238E27FC236}">
                <a16:creationId xmlns:a16="http://schemas.microsoft.com/office/drawing/2014/main" id="{8C85C365-6E0D-57FD-0514-3E7A89999B52}"/>
              </a:ext>
            </a:extLst>
          </p:cNvPr>
          <p:cNvSpPr txBox="1">
            <a:spLocks/>
          </p:cNvSpPr>
          <p:nvPr/>
        </p:nvSpPr>
        <p:spPr>
          <a:xfrm>
            <a:off x="6096001" y="6492876"/>
            <a:ext cx="5770704" cy="3798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accent1"/>
                </a:solidFill>
              </a:rPr>
              <a:t>图</a:t>
            </a:r>
            <a:r>
              <a:rPr lang="en-US" altLang="zh-CN" sz="2000" dirty="0">
                <a:solidFill>
                  <a:schemeClr val="accent1"/>
                </a:solidFill>
              </a:rPr>
              <a:t>2.1.2 </a:t>
            </a:r>
            <a:r>
              <a:rPr lang="zh-CN" altLang="en-US" sz="2000" dirty="0">
                <a:solidFill>
                  <a:schemeClr val="accent1"/>
                </a:solidFill>
              </a:rPr>
              <a:t>基于</a:t>
            </a:r>
            <a:r>
              <a:rPr lang="en-US" altLang="zh-CN" sz="2000" dirty="0" err="1">
                <a:solidFill>
                  <a:schemeClr val="accent1"/>
                </a:solidFill>
              </a:rPr>
              <a:t>anvio</a:t>
            </a:r>
            <a:r>
              <a:rPr lang="zh-CN" altLang="en-US" sz="2000" dirty="0">
                <a:solidFill>
                  <a:schemeClr val="accent1"/>
                </a:solidFill>
              </a:rPr>
              <a:t>的核心簇原绿球藻系统发育树</a:t>
            </a:r>
          </a:p>
        </p:txBody>
      </p:sp>
      <p:sp>
        <p:nvSpPr>
          <p:cNvPr id="8" name="内容占位符 2">
            <a:extLst>
              <a:ext uri="{FF2B5EF4-FFF2-40B4-BE49-F238E27FC236}">
                <a16:creationId xmlns:a16="http://schemas.microsoft.com/office/drawing/2014/main" id="{21CD7F36-68F2-3F35-B36E-E90FABE4D6A6}"/>
              </a:ext>
            </a:extLst>
          </p:cNvPr>
          <p:cNvSpPr txBox="1">
            <a:spLocks/>
          </p:cNvSpPr>
          <p:nvPr/>
        </p:nvSpPr>
        <p:spPr>
          <a:xfrm>
            <a:off x="838199" y="4480173"/>
            <a:ext cx="5700253" cy="179648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zh-CN" altLang="en-US" dirty="0"/>
              <a:t>在</a:t>
            </a:r>
            <a:r>
              <a:rPr lang="en-US" altLang="zh-CN" dirty="0"/>
              <a:t>LLI</a:t>
            </a:r>
            <a:r>
              <a:rPr lang="zh-CN" altLang="en-US" dirty="0"/>
              <a:t>和</a:t>
            </a:r>
            <a:r>
              <a:rPr lang="en-US" altLang="zh-CN" dirty="0"/>
              <a:t>LLII/LLIII</a:t>
            </a:r>
            <a:r>
              <a:rPr lang="zh-CN" altLang="en-US" dirty="0"/>
              <a:t>的进化关系上，出现了异常</a:t>
            </a:r>
            <a:endParaRPr lang="en-US" altLang="zh-CN" dirty="0"/>
          </a:p>
          <a:p>
            <a:pPr marL="457200" indent="-457200">
              <a:buFont typeface="Arial" panose="020B0604020202020204" pitchFamily="34" charset="0"/>
              <a:buChar char="•"/>
            </a:pPr>
            <a:r>
              <a:rPr lang="zh-CN" altLang="en-US" dirty="0"/>
              <a:t>各</a:t>
            </a:r>
            <a:r>
              <a:rPr lang="en-US" altLang="zh-CN" dirty="0"/>
              <a:t>clade</a:t>
            </a:r>
            <a:r>
              <a:rPr lang="zh-CN" altLang="en-US" dirty="0"/>
              <a:t>内部分辨率更高</a:t>
            </a:r>
          </a:p>
        </p:txBody>
      </p:sp>
    </p:spTree>
    <p:extLst>
      <p:ext uri="{BB962C8B-B14F-4D97-AF65-F5344CB8AC3E}">
        <p14:creationId xmlns:p14="http://schemas.microsoft.com/office/powerpoint/2010/main" val="4017296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514E9418-EB5C-09F5-B84F-8A50CA25F377}"/>
              </a:ext>
            </a:extLst>
          </p:cNvPr>
          <p:cNvGrpSpPr/>
          <p:nvPr/>
        </p:nvGrpSpPr>
        <p:grpSpPr>
          <a:xfrm>
            <a:off x="1398729" y="1244972"/>
            <a:ext cx="9848670" cy="5278924"/>
            <a:chOff x="0" y="0"/>
            <a:chExt cx="11786361" cy="6317535"/>
          </a:xfrm>
        </p:grpSpPr>
        <p:graphicFrame>
          <p:nvGraphicFramePr>
            <p:cNvPr id="2" name="对象 1">
              <a:extLst>
                <a:ext uri="{FF2B5EF4-FFF2-40B4-BE49-F238E27FC236}">
                  <a16:creationId xmlns:a16="http://schemas.microsoft.com/office/drawing/2014/main" id="{6E3CBF34-5E9C-85C8-117F-C4DF0F3BC249}"/>
                </a:ext>
              </a:extLst>
            </p:cNvPr>
            <p:cNvGraphicFramePr>
              <a:graphicFrameLocks noChangeAspect="1"/>
            </p:cNvGraphicFramePr>
            <p:nvPr>
              <p:extLst>
                <p:ext uri="{D42A27DB-BD31-4B8C-83A1-F6EECF244321}">
                  <p14:modId xmlns:p14="http://schemas.microsoft.com/office/powerpoint/2010/main" val="2523433456"/>
                </p:ext>
              </p:extLst>
            </p:nvPr>
          </p:nvGraphicFramePr>
          <p:xfrm>
            <a:off x="0" y="0"/>
            <a:ext cx="5541671" cy="6010687"/>
          </p:xfrm>
          <a:graphic>
            <a:graphicData uri="http://schemas.openxmlformats.org/presentationml/2006/ole">
              <mc:AlternateContent xmlns:mc="http://schemas.openxmlformats.org/markup-compatibility/2006">
                <mc:Choice xmlns:v="urn:schemas-microsoft-com:vml" Requires="v">
                  <p:oleObj name="Acrobat Document" r:id="rId3" imgW="5775606" imgH="6065173" progId="Acrobat.Document.DC">
                    <p:embed/>
                  </p:oleObj>
                </mc:Choice>
                <mc:Fallback>
                  <p:oleObj name="Acrobat Document" r:id="rId3" imgW="5775606" imgH="6065173" progId="Acrobat.Document.DC">
                    <p:embed/>
                    <p:pic>
                      <p:nvPicPr>
                        <p:cNvPr id="0" name=""/>
                        <p:cNvPicPr/>
                        <p:nvPr/>
                      </p:nvPicPr>
                      <p:blipFill>
                        <a:blip r:embed="rId4"/>
                        <a:stretch>
                          <a:fillRect/>
                        </a:stretch>
                      </p:blipFill>
                      <p:spPr>
                        <a:xfrm>
                          <a:off x="0" y="0"/>
                          <a:ext cx="5541671" cy="6010687"/>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46DB0049-35A9-A5F7-8954-5B49926A0C74}"/>
                </a:ext>
              </a:extLst>
            </p:cNvPr>
            <p:cNvGraphicFramePr>
              <a:graphicFrameLocks noChangeAspect="1"/>
            </p:cNvGraphicFramePr>
            <p:nvPr>
              <p:extLst>
                <p:ext uri="{D42A27DB-BD31-4B8C-83A1-F6EECF244321}">
                  <p14:modId xmlns:p14="http://schemas.microsoft.com/office/powerpoint/2010/main" val="3659165624"/>
                </p:ext>
              </p:extLst>
            </p:nvPr>
          </p:nvGraphicFramePr>
          <p:xfrm>
            <a:off x="6129082" y="163515"/>
            <a:ext cx="5657279" cy="6154020"/>
          </p:xfrm>
          <a:graphic>
            <a:graphicData uri="http://schemas.openxmlformats.org/presentationml/2006/ole">
              <mc:AlternateContent xmlns:mc="http://schemas.openxmlformats.org/markup-compatibility/2006">
                <mc:Choice xmlns:v="urn:schemas-microsoft-com:vml" Requires="v">
                  <p:oleObj name="Acrobat Document" r:id="rId5" imgW="4282369" imgH="4510929" progId="Acrobat.Document.DC">
                    <p:embed/>
                  </p:oleObj>
                </mc:Choice>
                <mc:Fallback>
                  <p:oleObj name="Acrobat Document" r:id="rId5" imgW="4282369" imgH="4510929" progId="Acrobat.Document.DC">
                    <p:embed/>
                    <p:pic>
                      <p:nvPicPr>
                        <p:cNvPr id="0" name=""/>
                        <p:cNvPicPr/>
                        <p:nvPr/>
                      </p:nvPicPr>
                      <p:blipFill>
                        <a:blip r:embed="rId6"/>
                        <a:stretch>
                          <a:fillRect/>
                        </a:stretch>
                      </p:blipFill>
                      <p:spPr>
                        <a:xfrm>
                          <a:off x="6129082" y="163515"/>
                          <a:ext cx="5657279" cy="6154020"/>
                        </a:xfrm>
                        <a:prstGeom prst="rect">
                          <a:avLst/>
                        </a:prstGeom>
                      </p:spPr>
                    </p:pic>
                  </p:oleObj>
                </mc:Fallback>
              </mc:AlternateContent>
            </a:graphicData>
          </a:graphic>
        </p:graphicFrame>
        <p:pic>
          <p:nvPicPr>
            <p:cNvPr id="6" name="图片 5">
              <a:extLst>
                <a:ext uri="{FF2B5EF4-FFF2-40B4-BE49-F238E27FC236}">
                  <a16:creationId xmlns:a16="http://schemas.microsoft.com/office/drawing/2014/main" id="{78020707-7AFD-6982-E409-DC0AED9B0C08}"/>
                </a:ext>
              </a:extLst>
            </p:cNvPr>
            <p:cNvPicPr>
              <a:picLocks noChangeAspect="1"/>
            </p:cNvPicPr>
            <p:nvPr/>
          </p:nvPicPr>
          <p:blipFill rotWithShape="1">
            <a:blip r:embed="rId7"/>
            <a:srcRect l="70173" t="15246" r="12467" b="58314"/>
            <a:stretch/>
          </p:blipFill>
          <p:spPr>
            <a:xfrm>
              <a:off x="6430913" y="3605559"/>
              <a:ext cx="3330043" cy="2711976"/>
            </a:xfrm>
            <a:prstGeom prst="rect">
              <a:avLst/>
            </a:prstGeom>
          </p:spPr>
        </p:pic>
        <p:pic>
          <p:nvPicPr>
            <p:cNvPr id="7" name="图片 6">
              <a:extLst>
                <a:ext uri="{FF2B5EF4-FFF2-40B4-BE49-F238E27FC236}">
                  <a16:creationId xmlns:a16="http://schemas.microsoft.com/office/drawing/2014/main" id="{DCE8EC84-AFA2-A491-9AE9-C032849E9D44}"/>
                </a:ext>
              </a:extLst>
            </p:cNvPr>
            <p:cNvPicPr>
              <a:picLocks noChangeAspect="1"/>
            </p:cNvPicPr>
            <p:nvPr/>
          </p:nvPicPr>
          <p:blipFill rotWithShape="1">
            <a:blip r:embed="rId7"/>
            <a:srcRect l="20677" t="18074" r="62173" b="61355"/>
            <a:stretch/>
          </p:blipFill>
          <p:spPr>
            <a:xfrm>
              <a:off x="0" y="3581059"/>
              <a:ext cx="4228428" cy="2711975"/>
            </a:xfrm>
            <a:prstGeom prst="rect">
              <a:avLst/>
            </a:prstGeom>
          </p:spPr>
        </p:pic>
        <p:sp>
          <p:nvSpPr>
            <p:cNvPr id="8" name="矩形 7">
              <a:extLst>
                <a:ext uri="{FF2B5EF4-FFF2-40B4-BE49-F238E27FC236}">
                  <a16:creationId xmlns:a16="http://schemas.microsoft.com/office/drawing/2014/main" id="{BA05D865-8CD8-0FD5-0812-F578B35C2CF7}"/>
                </a:ext>
              </a:extLst>
            </p:cNvPr>
            <p:cNvSpPr/>
            <p:nvPr/>
          </p:nvSpPr>
          <p:spPr>
            <a:xfrm>
              <a:off x="587410" y="2703116"/>
              <a:ext cx="1791662" cy="652627"/>
            </a:xfrm>
            <a:prstGeom prst="rect">
              <a:avLst/>
            </a:prstGeom>
            <a:ln>
              <a:noFill/>
            </a:ln>
            <a:effectLst>
              <a:outerShdw blurRad="44450" dist="27940" dir="5400000" algn="ctr">
                <a:srgbClr val="000000">
                  <a:alpha val="32000"/>
                </a:srgbClr>
              </a:outerShdw>
              <a:softEdge rad="63500"/>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GTDB_2.3.2</a:t>
              </a:r>
              <a:endParaRPr lang="zh-CN" altLang="en-US" sz="2000" b="1" dirty="0"/>
            </a:p>
          </p:txBody>
        </p:sp>
        <p:sp>
          <p:nvSpPr>
            <p:cNvPr id="10" name="矩形 9">
              <a:extLst>
                <a:ext uri="{FF2B5EF4-FFF2-40B4-BE49-F238E27FC236}">
                  <a16:creationId xmlns:a16="http://schemas.microsoft.com/office/drawing/2014/main" id="{245A4AA2-F3BF-48CD-0C1C-1EF56D8248C7}"/>
                </a:ext>
              </a:extLst>
            </p:cNvPr>
            <p:cNvSpPr/>
            <p:nvPr/>
          </p:nvSpPr>
          <p:spPr>
            <a:xfrm>
              <a:off x="6430913" y="2850338"/>
              <a:ext cx="2162649" cy="652627"/>
            </a:xfrm>
            <a:prstGeom prst="rect">
              <a:avLst/>
            </a:prstGeom>
            <a:ln>
              <a:noFill/>
            </a:ln>
            <a:effectLst>
              <a:outerShdw blurRad="44450" dist="27940" dir="5400000" algn="ctr">
                <a:srgbClr val="000000">
                  <a:alpha val="32000"/>
                </a:srgbClr>
              </a:outerShdw>
              <a:softEdge rad="63500"/>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Core - cluster</a:t>
              </a:r>
              <a:endParaRPr lang="zh-CN" altLang="en-US" sz="2000" b="1" dirty="0"/>
            </a:p>
          </p:txBody>
        </p:sp>
      </p:grpSp>
      <p:sp>
        <p:nvSpPr>
          <p:cNvPr id="5" name="文本框 4">
            <a:extLst>
              <a:ext uri="{FF2B5EF4-FFF2-40B4-BE49-F238E27FC236}">
                <a16:creationId xmlns:a16="http://schemas.microsoft.com/office/drawing/2014/main" id="{E57E0001-0496-5028-E450-3874B795DBCE}"/>
              </a:ext>
            </a:extLst>
          </p:cNvPr>
          <p:cNvSpPr txBox="1"/>
          <p:nvPr/>
        </p:nvSpPr>
        <p:spPr>
          <a:xfrm>
            <a:off x="856156" y="537086"/>
            <a:ext cx="9923120" cy="707886"/>
          </a:xfrm>
          <a:prstGeom prst="rect">
            <a:avLst/>
          </a:prstGeom>
          <a:noFill/>
        </p:spPr>
        <p:txBody>
          <a:bodyPr wrap="square">
            <a:spAutoFit/>
          </a:bodyPr>
          <a:lstStyle/>
          <a:p>
            <a:r>
              <a:rPr lang="zh-CN" altLang="en-US" sz="4000" dirty="0"/>
              <a:t>在</a:t>
            </a:r>
            <a:r>
              <a:rPr lang="en-US" altLang="zh-CN" sz="4000" dirty="0"/>
              <a:t>LLI</a:t>
            </a:r>
            <a:r>
              <a:rPr lang="zh-CN" altLang="en-US" sz="4000" dirty="0"/>
              <a:t>和</a:t>
            </a:r>
            <a:r>
              <a:rPr lang="en-US" altLang="zh-CN" sz="4000" dirty="0"/>
              <a:t>LLII/LLIII</a:t>
            </a:r>
            <a:r>
              <a:rPr lang="zh-CN" altLang="en-US" sz="4000" dirty="0"/>
              <a:t>的进化关系上，出现了异常</a:t>
            </a:r>
            <a:endParaRPr lang="en-US" altLang="zh-CN" sz="4000" dirty="0"/>
          </a:p>
        </p:txBody>
      </p:sp>
      <p:sp>
        <p:nvSpPr>
          <p:cNvPr id="9" name="内容占位符 2">
            <a:extLst>
              <a:ext uri="{FF2B5EF4-FFF2-40B4-BE49-F238E27FC236}">
                <a16:creationId xmlns:a16="http://schemas.microsoft.com/office/drawing/2014/main" id="{CF439AF5-3EF9-B0AB-6054-1BEBE69BE9FD}"/>
              </a:ext>
            </a:extLst>
          </p:cNvPr>
          <p:cNvSpPr txBox="1">
            <a:spLocks/>
          </p:cNvSpPr>
          <p:nvPr/>
        </p:nvSpPr>
        <p:spPr>
          <a:xfrm>
            <a:off x="4338298" y="6529607"/>
            <a:ext cx="4868189"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accent1"/>
                </a:solidFill>
              </a:rPr>
              <a:t>图</a:t>
            </a:r>
            <a:r>
              <a:rPr lang="en-US" altLang="zh-CN" sz="2000" dirty="0">
                <a:solidFill>
                  <a:schemeClr val="accent1"/>
                </a:solidFill>
              </a:rPr>
              <a:t>2.1.3 </a:t>
            </a:r>
            <a:r>
              <a:rPr lang="zh-CN" altLang="en-US" sz="2000" dirty="0">
                <a:solidFill>
                  <a:schemeClr val="accent1"/>
                </a:solidFill>
              </a:rPr>
              <a:t>进化关系异常示意图</a:t>
            </a:r>
          </a:p>
        </p:txBody>
      </p:sp>
    </p:spTree>
    <p:extLst>
      <p:ext uri="{BB962C8B-B14F-4D97-AF65-F5344CB8AC3E}">
        <p14:creationId xmlns:p14="http://schemas.microsoft.com/office/powerpoint/2010/main" val="2298744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56AB5-821A-145E-679C-46EB8555CEC5}"/>
              </a:ext>
            </a:extLst>
          </p:cNvPr>
          <p:cNvSpPr>
            <a:spLocks noGrp="1"/>
          </p:cNvSpPr>
          <p:nvPr>
            <p:ph type="title"/>
          </p:nvPr>
        </p:nvSpPr>
        <p:spPr/>
        <p:txBody>
          <a:bodyPr/>
          <a:lstStyle/>
          <a:p>
            <a:r>
              <a:rPr lang="zh-CN" altLang="en-US" dirty="0"/>
              <a:t>各</a:t>
            </a:r>
            <a:r>
              <a:rPr lang="en-US" altLang="zh-CN" dirty="0"/>
              <a:t>clade</a:t>
            </a:r>
            <a:r>
              <a:rPr lang="zh-CN" altLang="en-US" dirty="0"/>
              <a:t>内部分辨率更高</a:t>
            </a:r>
          </a:p>
        </p:txBody>
      </p:sp>
      <p:pic>
        <p:nvPicPr>
          <p:cNvPr id="5" name="内容占位符 4" descr="A black background with a black square&#10;&#10;中度可信度描述已自动生成">
            <a:extLst>
              <a:ext uri="{FF2B5EF4-FFF2-40B4-BE49-F238E27FC236}">
                <a16:creationId xmlns:a16="http://schemas.microsoft.com/office/drawing/2014/main" id="{665A4819-9179-F2E2-7BFC-4958939DD1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41196" y="1548423"/>
            <a:ext cx="5170115" cy="5130840"/>
          </a:xfrm>
        </p:spPr>
      </p:pic>
      <p:pic>
        <p:nvPicPr>
          <p:cNvPr id="7" name="图片 6" descr="A black background with a black square&#10;&#10;中度可信度描述已自动生成">
            <a:extLst>
              <a:ext uri="{FF2B5EF4-FFF2-40B4-BE49-F238E27FC236}">
                <a16:creationId xmlns:a16="http://schemas.microsoft.com/office/drawing/2014/main" id="{3CD0B9E5-C9C9-51E0-6A57-1A493CB528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89" y="1256159"/>
            <a:ext cx="5902996" cy="5505090"/>
          </a:xfrm>
          <a:prstGeom prst="rect">
            <a:avLst/>
          </a:prstGeom>
        </p:spPr>
      </p:pic>
      <p:sp>
        <p:nvSpPr>
          <p:cNvPr id="8" name="矩形 7">
            <a:extLst>
              <a:ext uri="{FF2B5EF4-FFF2-40B4-BE49-F238E27FC236}">
                <a16:creationId xmlns:a16="http://schemas.microsoft.com/office/drawing/2014/main" id="{7089902C-03FB-BFAF-DC84-8CF3FA1BD7A9}"/>
              </a:ext>
            </a:extLst>
          </p:cNvPr>
          <p:cNvSpPr/>
          <p:nvPr/>
        </p:nvSpPr>
        <p:spPr>
          <a:xfrm>
            <a:off x="2165176" y="4048310"/>
            <a:ext cx="1718565" cy="499064"/>
          </a:xfrm>
          <a:prstGeom prst="rect">
            <a:avLst/>
          </a:prstGeom>
          <a:ln>
            <a:noFill/>
          </a:ln>
          <a:effectLst>
            <a:outerShdw blurRad="44450" dist="27940" dir="5400000" algn="ctr">
              <a:srgbClr val="000000">
                <a:alpha val="32000"/>
              </a:srgbClr>
            </a:outerShdw>
            <a:softEdge rad="63500"/>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GTDB_2.3.2</a:t>
            </a:r>
            <a:endParaRPr lang="zh-CN" altLang="en-US" sz="2000" b="1" dirty="0"/>
          </a:p>
        </p:txBody>
      </p:sp>
      <p:sp>
        <p:nvSpPr>
          <p:cNvPr id="9" name="矩形 8">
            <a:extLst>
              <a:ext uri="{FF2B5EF4-FFF2-40B4-BE49-F238E27FC236}">
                <a16:creationId xmlns:a16="http://schemas.microsoft.com/office/drawing/2014/main" id="{51A02B6B-B9C1-BC78-FC35-9D14A30AE80A}"/>
              </a:ext>
            </a:extLst>
          </p:cNvPr>
          <p:cNvSpPr/>
          <p:nvPr/>
        </p:nvSpPr>
        <p:spPr>
          <a:xfrm>
            <a:off x="7941679" y="4220607"/>
            <a:ext cx="1957323" cy="499064"/>
          </a:xfrm>
          <a:prstGeom prst="rect">
            <a:avLst/>
          </a:prstGeom>
          <a:ln>
            <a:noFill/>
          </a:ln>
          <a:effectLst>
            <a:outerShdw blurRad="44450" dist="27940" dir="5400000" algn="ctr">
              <a:srgbClr val="000000">
                <a:alpha val="32000"/>
              </a:srgbClr>
            </a:outerShdw>
            <a:softEdge rad="63500"/>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Core - cluster</a:t>
            </a:r>
            <a:endParaRPr lang="zh-CN" altLang="en-US" sz="2000" b="1" dirty="0"/>
          </a:p>
        </p:txBody>
      </p:sp>
      <p:sp>
        <p:nvSpPr>
          <p:cNvPr id="10" name="内容占位符 2">
            <a:extLst>
              <a:ext uri="{FF2B5EF4-FFF2-40B4-BE49-F238E27FC236}">
                <a16:creationId xmlns:a16="http://schemas.microsoft.com/office/drawing/2014/main" id="{CD70CEA4-67C4-AC84-5ED7-D5A3CC33E107}"/>
              </a:ext>
            </a:extLst>
          </p:cNvPr>
          <p:cNvSpPr txBox="1">
            <a:spLocks/>
          </p:cNvSpPr>
          <p:nvPr/>
        </p:nvSpPr>
        <p:spPr>
          <a:xfrm>
            <a:off x="4840501" y="6496700"/>
            <a:ext cx="4868189"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accent1"/>
                </a:solidFill>
              </a:rPr>
              <a:t>图</a:t>
            </a:r>
            <a:r>
              <a:rPr lang="en-US" altLang="zh-CN" sz="2000" dirty="0">
                <a:solidFill>
                  <a:schemeClr val="accent1"/>
                </a:solidFill>
              </a:rPr>
              <a:t>2.1.3 </a:t>
            </a:r>
            <a:r>
              <a:rPr lang="zh-CN" altLang="en-US" sz="2000" dirty="0">
                <a:solidFill>
                  <a:schemeClr val="accent1"/>
                </a:solidFill>
              </a:rPr>
              <a:t>聚类关系示意图</a:t>
            </a:r>
          </a:p>
        </p:txBody>
      </p:sp>
    </p:spTree>
    <p:extLst>
      <p:ext uri="{BB962C8B-B14F-4D97-AF65-F5344CB8AC3E}">
        <p14:creationId xmlns:p14="http://schemas.microsoft.com/office/powerpoint/2010/main" val="97576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a:xfrm>
            <a:off x="838200" y="365125"/>
            <a:ext cx="8714014" cy="1325563"/>
          </a:xfrm>
        </p:spPr>
        <p:txBody>
          <a:bodyPr/>
          <a:lstStyle/>
          <a:p>
            <a:r>
              <a:rPr lang="en-US" altLang="zh-CN" sz="4400" dirty="0">
                <a:solidFill>
                  <a:schemeClr val="tx1">
                    <a:lumMod val="85000"/>
                    <a:lumOff val="15000"/>
                  </a:schemeClr>
                </a:solidFill>
                <a:cs typeface="+mn-ea"/>
                <a:sym typeface="+mn-lt"/>
              </a:rPr>
              <a:t>2.2 </a:t>
            </a:r>
            <a:r>
              <a:rPr lang="zh-CN" altLang="en-US" sz="4400" dirty="0">
                <a:solidFill>
                  <a:schemeClr val="tx1">
                    <a:lumMod val="85000"/>
                    <a:lumOff val="15000"/>
                  </a:schemeClr>
                </a:solidFill>
                <a:cs typeface="+mn-ea"/>
                <a:sym typeface="+mn-lt"/>
              </a:rPr>
              <a:t>基于多序列比对的进化分析和群体遗传学分析</a:t>
            </a:r>
            <a:endParaRPr lang="zh-CN" altLang="en-US" dirty="0"/>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838200" y="1825625"/>
            <a:ext cx="10515600" cy="4276237"/>
          </a:xfrm>
        </p:spPr>
        <p:txBody>
          <a:bodyPr/>
          <a:lstStyle/>
          <a:p>
            <a:pPr defTabSz="429585">
              <a:spcAft>
                <a:spcPts val="486"/>
              </a:spcAft>
            </a:pPr>
            <a:r>
              <a:rPr lang="en-US" altLang="zh-CN" dirty="0">
                <a:latin typeface="URWPalladioL-Ital"/>
              </a:rPr>
              <a:t>2</a:t>
            </a:r>
            <a:r>
              <a:rPr lang="en-US" altLang="zh-CN" sz="2800" kern="1200" dirty="0">
                <a:latin typeface="URWPalladioL-Ital"/>
                <a:ea typeface="+mn-ea"/>
                <a:cs typeface="+mn-cs"/>
              </a:rPr>
              <a:t>.2.1 </a:t>
            </a:r>
            <a:r>
              <a:rPr lang="zh-CN" altLang="en-US" dirty="0">
                <a:latin typeface="URWPalladioL-Ital"/>
              </a:rPr>
              <a:t>基于</a:t>
            </a:r>
            <a:r>
              <a:rPr lang="en-US" altLang="zh-CN" dirty="0" err="1">
                <a:latin typeface="URWPalladioL-Ital"/>
              </a:rPr>
              <a:t>orthofinder</a:t>
            </a:r>
            <a:r>
              <a:rPr lang="zh-CN" altLang="en-US" dirty="0">
                <a:latin typeface="URWPalladioL-Ital"/>
              </a:rPr>
              <a:t>的同源基因分析</a:t>
            </a:r>
            <a:endParaRPr lang="en-US" altLang="zh-CN" sz="2800" kern="1200" dirty="0">
              <a:latin typeface="URWPalladioL-Ital"/>
              <a:ea typeface="+mn-ea"/>
              <a:cs typeface="+mn-cs"/>
            </a:endParaRPr>
          </a:p>
          <a:p>
            <a:pPr defTabSz="429585">
              <a:spcAft>
                <a:spcPts val="486"/>
              </a:spcAft>
            </a:pPr>
            <a:r>
              <a:rPr lang="en-US" altLang="zh-CN" dirty="0">
                <a:latin typeface="URWPalladioL-Ital"/>
                <a:sym typeface="+mn-lt"/>
              </a:rPr>
              <a:t>2</a:t>
            </a:r>
            <a:r>
              <a:rPr lang="en-US" altLang="zh-CN" sz="2800" dirty="0">
                <a:latin typeface="URWPalladioL-Ital"/>
                <a:sym typeface="+mn-lt"/>
              </a:rPr>
              <a:t>.2.2 </a:t>
            </a:r>
            <a:r>
              <a:rPr lang="zh-CN" altLang="en-US" dirty="0">
                <a:latin typeface="URWPalladioL-Ital"/>
                <a:sym typeface="+mn-lt"/>
              </a:rPr>
              <a:t>基于单拷贝同源基因的</a:t>
            </a:r>
            <a:r>
              <a:rPr lang="en-US" altLang="zh-CN" dirty="0" err="1">
                <a:latin typeface="URWPalladioL-Ital"/>
                <a:sym typeface="+mn-lt"/>
              </a:rPr>
              <a:t>timetree</a:t>
            </a:r>
            <a:r>
              <a:rPr lang="en-US" altLang="zh-CN" dirty="0">
                <a:latin typeface="URWPalladioL-Ital"/>
                <a:sym typeface="+mn-lt"/>
              </a:rPr>
              <a:t> </a:t>
            </a:r>
            <a:r>
              <a:rPr lang="zh-CN" altLang="en-US" dirty="0">
                <a:latin typeface="URWPalladioL-Ital"/>
                <a:sym typeface="+mn-lt"/>
              </a:rPr>
              <a:t>进化分歧分析</a:t>
            </a:r>
            <a:endParaRPr lang="zh-CN" altLang="en-US" dirty="0"/>
          </a:p>
        </p:txBody>
      </p:sp>
    </p:spTree>
    <p:extLst>
      <p:ext uri="{BB962C8B-B14F-4D97-AF65-F5344CB8AC3E}">
        <p14:creationId xmlns:p14="http://schemas.microsoft.com/office/powerpoint/2010/main" val="57527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6F5FD-D0BC-4C9C-6895-117C0717FD90}"/>
              </a:ext>
            </a:extLst>
          </p:cNvPr>
          <p:cNvSpPr>
            <a:spLocks noGrp="1"/>
          </p:cNvSpPr>
          <p:nvPr>
            <p:ph type="title"/>
          </p:nvPr>
        </p:nvSpPr>
        <p:spPr/>
        <p:txBody>
          <a:bodyPr>
            <a:normAutofit/>
          </a:bodyPr>
          <a:lstStyle/>
          <a:p>
            <a:pPr defTabSz="429585">
              <a:spcAft>
                <a:spcPts val="486"/>
              </a:spcAft>
            </a:pPr>
            <a:r>
              <a:rPr lang="en-US" altLang="zh-CN" dirty="0">
                <a:latin typeface="URWPalladioL-Ital"/>
              </a:rPr>
              <a:t>2</a:t>
            </a:r>
            <a:r>
              <a:rPr lang="en-US" altLang="zh-CN" sz="4400" kern="1200" dirty="0">
                <a:latin typeface="URWPalladioL-Ital"/>
                <a:ea typeface="+mn-ea"/>
                <a:cs typeface="+mn-cs"/>
              </a:rPr>
              <a:t>.2.1 </a:t>
            </a:r>
            <a:r>
              <a:rPr lang="zh-CN" altLang="en-US" dirty="0">
                <a:latin typeface="URWPalladioL-Ital"/>
              </a:rPr>
              <a:t>基于</a:t>
            </a:r>
            <a:r>
              <a:rPr lang="en-US" altLang="zh-CN" dirty="0" err="1">
                <a:latin typeface="URWPalladioL-Ital"/>
              </a:rPr>
              <a:t>orthofinder</a:t>
            </a:r>
            <a:r>
              <a:rPr lang="zh-CN" altLang="en-US" dirty="0">
                <a:latin typeface="URWPalladioL-Ital"/>
              </a:rPr>
              <a:t>的同源基因分析</a:t>
            </a:r>
            <a:endParaRPr lang="zh-CN" altLang="en-US" dirty="0"/>
          </a:p>
        </p:txBody>
      </p:sp>
      <p:sp>
        <p:nvSpPr>
          <p:cNvPr id="3" name="内容占位符 2">
            <a:extLst>
              <a:ext uri="{FF2B5EF4-FFF2-40B4-BE49-F238E27FC236}">
                <a16:creationId xmlns:a16="http://schemas.microsoft.com/office/drawing/2014/main" id="{A940EC32-9333-EF94-1BD7-F8B74ACAFCEB}"/>
              </a:ext>
            </a:extLst>
          </p:cNvPr>
          <p:cNvSpPr>
            <a:spLocks noGrp="1"/>
          </p:cNvSpPr>
          <p:nvPr>
            <p:ph idx="1"/>
          </p:nvPr>
        </p:nvSpPr>
        <p:spPr>
          <a:xfrm>
            <a:off x="838200" y="1825625"/>
            <a:ext cx="5382986" cy="4351338"/>
          </a:xfrm>
        </p:spPr>
        <p:txBody>
          <a:bodyPr/>
          <a:lstStyle/>
          <a:p>
            <a:pPr marL="457200" indent="-457200">
              <a:buFont typeface="Arial" panose="020B0604020202020204" pitchFamily="34" charset="0"/>
              <a:buChar char="•"/>
            </a:pPr>
            <a:r>
              <a:rPr lang="zh-CN" altLang="en-US" dirty="0"/>
              <a:t>依据上述基因组去冗余结果和</a:t>
            </a:r>
            <a:r>
              <a:rPr lang="en-US" altLang="zh-CN" dirty="0"/>
              <a:t>clade</a:t>
            </a:r>
            <a:r>
              <a:rPr lang="zh-CN" altLang="en-US" dirty="0"/>
              <a:t>划分结果，通过</a:t>
            </a:r>
            <a:r>
              <a:rPr lang="en-US" altLang="zh-CN" dirty="0" err="1"/>
              <a:t>orthofinder</a:t>
            </a:r>
            <a:r>
              <a:rPr lang="zh-CN" altLang="en-US" dirty="0"/>
              <a:t>搜索出不同</a:t>
            </a:r>
            <a:r>
              <a:rPr lang="en-US" altLang="zh-CN" dirty="0"/>
              <a:t>clade</a:t>
            </a:r>
            <a:r>
              <a:rPr lang="zh-CN" altLang="en-US" dirty="0"/>
              <a:t>内部的同源基因及相关进化事件</a:t>
            </a:r>
            <a:endParaRPr lang="en-US" altLang="zh-CN" dirty="0"/>
          </a:p>
          <a:p>
            <a:pPr marL="457200" indent="-457200">
              <a:buFont typeface="Arial" panose="020B0604020202020204" pitchFamily="34" charset="0"/>
              <a:buChar char="•"/>
            </a:pPr>
            <a:r>
              <a:rPr lang="zh-CN" altLang="en-US" dirty="0"/>
              <a:t>由于部分</a:t>
            </a:r>
            <a:r>
              <a:rPr lang="en-US" altLang="zh-CN" dirty="0"/>
              <a:t>clade</a:t>
            </a:r>
            <a:r>
              <a:rPr lang="zh-CN" altLang="en-US" dirty="0"/>
              <a:t>的内含基因组较少</a:t>
            </a:r>
            <a:r>
              <a:rPr lang="en-US" altLang="zh-CN" dirty="0"/>
              <a:t>(</a:t>
            </a:r>
            <a:r>
              <a:rPr lang="zh-CN" altLang="en-US" dirty="0"/>
              <a:t>基因组质量不高</a:t>
            </a:r>
            <a:r>
              <a:rPr lang="en-US" altLang="zh-CN" dirty="0"/>
              <a:t>)</a:t>
            </a:r>
            <a:r>
              <a:rPr lang="zh-CN" altLang="en-US" dirty="0"/>
              <a:t>，所以这种串联</a:t>
            </a:r>
            <a:r>
              <a:rPr lang="en-US" altLang="zh-CN" dirty="0"/>
              <a:t>SCG</a:t>
            </a:r>
            <a:r>
              <a:rPr lang="zh-CN" altLang="en-US" dirty="0"/>
              <a:t>建树方式并不一定适用于小</a:t>
            </a:r>
            <a:r>
              <a:rPr lang="en-US" altLang="zh-CN" dirty="0"/>
              <a:t>clade</a:t>
            </a:r>
          </a:p>
          <a:p>
            <a:pPr marL="457200" indent="-457200">
              <a:buFont typeface="Arial" panose="020B0604020202020204" pitchFamily="34" charset="0"/>
              <a:buChar char="•"/>
            </a:pPr>
            <a:endParaRPr lang="zh-CN" altLang="en-US" dirty="0"/>
          </a:p>
        </p:txBody>
      </p:sp>
      <p:pic>
        <p:nvPicPr>
          <p:cNvPr id="7" name="图片 6" descr="A screenshot of a computer screen&#10;&#10;描述已自动生成">
            <a:extLst>
              <a:ext uri="{FF2B5EF4-FFF2-40B4-BE49-F238E27FC236}">
                <a16:creationId xmlns:a16="http://schemas.microsoft.com/office/drawing/2014/main" id="{4ABEB7C4-5169-8348-DEF7-43F308D5CCC4}"/>
              </a:ext>
            </a:extLst>
          </p:cNvPr>
          <p:cNvPicPr>
            <a:picLocks noChangeAspect="1"/>
          </p:cNvPicPr>
          <p:nvPr/>
        </p:nvPicPr>
        <p:blipFill>
          <a:blip r:embed="rId3"/>
          <a:stretch>
            <a:fillRect/>
          </a:stretch>
        </p:blipFill>
        <p:spPr>
          <a:xfrm>
            <a:off x="6407999" y="1572701"/>
            <a:ext cx="5132614" cy="4360278"/>
          </a:xfrm>
          <a:prstGeom prst="rect">
            <a:avLst/>
          </a:prstGeom>
        </p:spPr>
      </p:pic>
      <p:sp>
        <p:nvSpPr>
          <p:cNvPr id="8" name="内容占位符 2">
            <a:extLst>
              <a:ext uri="{FF2B5EF4-FFF2-40B4-BE49-F238E27FC236}">
                <a16:creationId xmlns:a16="http://schemas.microsoft.com/office/drawing/2014/main" id="{ACBF1697-36D5-E6D8-35D8-2D0D464D12EA}"/>
              </a:ext>
            </a:extLst>
          </p:cNvPr>
          <p:cNvSpPr txBox="1">
            <a:spLocks/>
          </p:cNvSpPr>
          <p:nvPr/>
        </p:nvSpPr>
        <p:spPr>
          <a:xfrm>
            <a:off x="7074884" y="6195910"/>
            <a:ext cx="4278916" cy="59393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solidFill>
                  <a:schemeClr val="accent1"/>
                </a:solidFill>
              </a:rPr>
              <a:t>图</a:t>
            </a:r>
            <a:r>
              <a:rPr lang="en-US" altLang="zh-CN" sz="1800" dirty="0">
                <a:solidFill>
                  <a:schemeClr val="accent1"/>
                </a:solidFill>
              </a:rPr>
              <a:t>2.1.3 </a:t>
            </a:r>
            <a:r>
              <a:rPr lang="zh-CN" altLang="en-US" sz="1800" dirty="0">
                <a:solidFill>
                  <a:schemeClr val="accent1"/>
                </a:solidFill>
              </a:rPr>
              <a:t>基于串联</a:t>
            </a:r>
            <a:r>
              <a:rPr lang="en-US" altLang="zh-CN" sz="1800" dirty="0">
                <a:solidFill>
                  <a:schemeClr val="accent1"/>
                </a:solidFill>
              </a:rPr>
              <a:t>SCG</a:t>
            </a:r>
            <a:r>
              <a:rPr lang="zh-CN" altLang="en-US" sz="1800" dirty="0">
                <a:solidFill>
                  <a:schemeClr val="accent1"/>
                </a:solidFill>
              </a:rPr>
              <a:t>的系统发育树</a:t>
            </a:r>
            <a:r>
              <a:rPr lang="en-US" altLang="zh-CN" sz="1800" dirty="0">
                <a:solidFill>
                  <a:schemeClr val="accent1"/>
                </a:solidFill>
              </a:rPr>
              <a:t>(</a:t>
            </a:r>
            <a:r>
              <a:rPr lang="zh-CN" altLang="en-US" sz="1800" dirty="0">
                <a:solidFill>
                  <a:schemeClr val="accent1"/>
                </a:solidFill>
              </a:rPr>
              <a:t>部分</a:t>
            </a:r>
            <a:r>
              <a:rPr lang="en-US" altLang="zh-CN" sz="1800" dirty="0">
                <a:solidFill>
                  <a:schemeClr val="accent1"/>
                </a:solidFill>
              </a:rPr>
              <a:t>)</a:t>
            </a:r>
            <a:endParaRPr lang="zh-CN" altLang="en-US" sz="1800" dirty="0">
              <a:solidFill>
                <a:schemeClr val="accent1"/>
              </a:solidFill>
            </a:endParaRPr>
          </a:p>
        </p:txBody>
      </p:sp>
    </p:spTree>
    <p:extLst>
      <p:ext uri="{BB962C8B-B14F-4D97-AF65-F5344CB8AC3E}">
        <p14:creationId xmlns:p14="http://schemas.microsoft.com/office/powerpoint/2010/main" val="1435156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6F5FD-D0BC-4C9C-6895-117C0717FD90}"/>
              </a:ext>
            </a:extLst>
          </p:cNvPr>
          <p:cNvSpPr>
            <a:spLocks noGrp="1"/>
          </p:cNvSpPr>
          <p:nvPr>
            <p:ph type="title"/>
          </p:nvPr>
        </p:nvSpPr>
        <p:spPr/>
        <p:txBody>
          <a:bodyPr>
            <a:normAutofit/>
          </a:bodyPr>
          <a:lstStyle/>
          <a:p>
            <a:pPr defTabSz="429585">
              <a:spcAft>
                <a:spcPts val="486"/>
              </a:spcAft>
            </a:pPr>
            <a:r>
              <a:rPr lang="en-US" altLang="zh-CN">
                <a:latin typeface="URWPalladioL-Ital"/>
              </a:rPr>
              <a:t>2</a:t>
            </a:r>
            <a:r>
              <a:rPr lang="en-US" altLang="zh-CN" sz="4400" kern="1200">
                <a:latin typeface="URWPalladioL-Ital"/>
                <a:ea typeface="+mn-ea"/>
                <a:cs typeface="+mn-cs"/>
              </a:rPr>
              <a:t>.2.1 </a:t>
            </a:r>
            <a:r>
              <a:rPr lang="zh-CN" altLang="en-US">
                <a:latin typeface="URWPalladioL-Ital"/>
              </a:rPr>
              <a:t>基于</a:t>
            </a:r>
            <a:r>
              <a:rPr lang="en-US" altLang="zh-CN">
                <a:latin typeface="URWPalladioL-Ital"/>
              </a:rPr>
              <a:t>orthofinder</a:t>
            </a:r>
            <a:r>
              <a:rPr lang="zh-CN" altLang="en-US">
                <a:latin typeface="URWPalladioL-Ital"/>
              </a:rPr>
              <a:t>的同源基因分析</a:t>
            </a:r>
            <a:endParaRPr lang="zh-CN" altLang="en-US" dirty="0"/>
          </a:p>
        </p:txBody>
      </p:sp>
      <p:sp>
        <p:nvSpPr>
          <p:cNvPr id="3" name="内容占位符 2">
            <a:extLst>
              <a:ext uri="{FF2B5EF4-FFF2-40B4-BE49-F238E27FC236}">
                <a16:creationId xmlns:a16="http://schemas.microsoft.com/office/drawing/2014/main" id="{A940EC32-9333-EF94-1BD7-F8B74ACAFCEB}"/>
              </a:ext>
            </a:extLst>
          </p:cNvPr>
          <p:cNvSpPr>
            <a:spLocks noGrp="1"/>
          </p:cNvSpPr>
          <p:nvPr>
            <p:ph idx="1"/>
          </p:nvPr>
        </p:nvSpPr>
        <p:spPr>
          <a:xfrm>
            <a:off x="838200" y="1825625"/>
            <a:ext cx="5382986" cy="4351338"/>
          </a:xfrm>
        </p:spPr>
        <p:txBody>
          <a:bodyPr>
            <a:normAutofit/>
          </a:bodyPr>
          <a:lstStyle/>
          <a:p>
            <a:r>
              <a:rPr lang="zh-CN" altLang="en-US" b="1" dirty="0"/>
              <a:t>关于源基因搜索软件</a:t>
            </a:r>
            <a:r>
              <a:rPr lang="en-US" altLang="zh-CN" b="1" dirty="0" err="1"/>
              <a:t>orthofinder</a:t>
            </a:r>
            <a:r>
              <a:rPr lang="zh-CN" altLang="en-US" b="1" dirty="0"/>
              <a:t>：</a:t>
            </a:r>
            <a:endParaRPr lang="en-US" altLang="zh-CN" b="1" dirty="0"/>
          </a:p>
          <a:p>
            <a:pPr marL="457200" indent="-457200">
              <a:buFont typeface="Arial" panose="020B0604020202020204" pitchFamily="34" charset="0"/>
              <a:buChar char="•"/>
            </a:pPr>
            <a:r>
              <a:rPr lang="zh-CN" altLang="en-US" dirty="0"/>
              <a:t>关于种水平基因组的部分，本次使用的</a:t>
            </a:r>
            <a:r>
              <a:rPr lang="en-US" altLang="zh-CN" dirty="0" err="1"/>
              <a:t>drep</a:t>
            </a:r>
            <a:r>
              <a:rPr lang="zh-CN" altLang="en-US" dirty="0"/>
              <a:t>去冗余 </a:t>
            </a:r>
            <a:r>
              <a:rPr lang="en-US" altLang="zh-CN" dirty="0"/>
              <a:t>ANI = 95</a:t>
            </a:r>
            <a:r>
              <a:rPr lang="zh-CN" altLang="en-US" dirty="0"/>
              <a:t>，而</a:t>
            </a:r>
            <a:r>
              <a:rPr lang="en-US" altLang="zh-CN" dirty="0" err="1"/>
              <a:t>drep</a:t>
            </a:r>
            <a:r>
              <a:rPr lang="zh-CN" altLang="en-US" dirty="0"/>
              <a:t>官方认为 </a:t>
            </a:r>
            <a:r>
              <a:rPr lang="en-US" altLang="zh-CN" dirty="0"/>
              <a:t>ANI = 98 </a:t>
            </a:r>
            <a:r>
              <a:rPr lang="zh-CN" altLang="en-US" dirty="0"/>
              <a:t>是用于种水平去冗余的一个标准</a:t>
            </a:r>
            <a:endParaRPr lang="en-US" altLang="zh-CN" dirty="0"/>
          </a:p>
          <a:p>
            <a:pPr marL="457200" indent="-457200">
              <a:buFont typeface="Arial" panose="020B0604020202020204" pitchFamily="34" charset="0"/>
              <a:buChar char="•"/>
            </a:pPr>
            <a:r>
              <a:rPr lang="zh-CN" altLang="en-US" dirty="0"/>
              <a:t>关于基因组完整度，本次使用了</a:t>
            </a:r>
            <a:r>
              <a:rPr lang="en-US" altLang="zh-CN" dirty="0"/>
              <a:t>90%</a:t>
            </a:r>
          </a:p>
          <a:p>
            <a:pPr marL="457200" indent="-457200">
              <a:buFont typeface="Arial" panose="020B0604020202020204" pitchFamily="34" charset="0"/>
              <a:buChar char="•"/>
            </a:pPr>
            <a:endParaRPr lang="en-US" altLang="zh-CN" dirty="0"/>
          </a:p>
        </p:txBody>
      </p:sp>
      <p:pic>
        <p:nvPicPr>
          <p:cNvPr id="7" name="图片 6" descr="A screenshot of a computer screen&#10;&#10;描述已自动生成">
            <a:extLst>
              <a:ext uri="{FF2B5EF4-FFF2-40B4-BE49-F238E27FC236}">
                <a16:creationId xmlns:a16="http://schemas.microsoft.com/office/drawing/2014/main" id="{4ABEB7C4-5169-8348-DEF7-43F308D5CCC4}"/>
              </a:ext>
            </a:extLst>
          </p:cNvPr>
          <p:cNvPicPr>
            <a:picLocks noChangeAspect="1"/>
          </p:cNvPicPr>
          <p:nvPr/>
        </p:nvPicPr>
        <p:blipFill>
          <a:blip r:embed="rId3"/>
          <a:stretch>
            <a:fillRect/>
          </a:stretch>
        </p:blipFill>
        <p:spPr>
          <a:xfrm>
            <a:off x="6407999" y="1572701"/>
            <a:ext cx="5132614" cy="4360278"/>
          </a:xfrm>
          <a:prstGeom prst="rect">
            <a:avLst/>
          </a:prstGeom>
        </p:spPr>
      </p:pic>
      <p:sp>
        <p:nvSpPr>
          <p:cNvPr id="8" name="内容占位符 2">
            <a:extLst>
              <a:ext uri="{FF2B5EF4-FFF2-40B4-BE49-F238E27FC236}">
                <a16:creationId xmlns:a16="http://schemas.microsoft.com/office/drawing/2014/main" id="{ACBF1697-36D5-E6D8-35D8-2D0D464D12EA}"/>
              </a:ext>
            </a:extLst>
          </p:cNvPr>
          <p:cNvSpPr txBox="1">
            <a:spLocks/>
          </p:cNvSpPr>
          <p:nvPr/>
        </p:nvSpPr>
        <p:spPr>
          <a:xfrm>
            <a:off x="7074884" y="6195910"/>
            <a:ext cx="4278916" cy="59393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solidFill>
                  <a:schemeClr val="accent1"/>
                </a:solidFill>
              </a:rPr>
              <a:t>图</a:t>
            </a:r>
            <a:r>
              <a:rPr lang="en-US" altLang="zh-CN" sz="1800" dirty="0">
                <a:solidFill>
                  <a:schemeClr val="accent1"/>
                </a:solidFill>
              </a:rPr>
              <a:t>2.1.3 </a:t>
            </a:r>
            <a:r>
              <a:rPr lang="zh-CN" altLang="en-US" sz="1800" dirty="0">
                <a:solidFill>
                  <a:schemeClr val="accent1"/>
                </a:solidFill>
              </a:rPr>
              <a:t>基于串联</a:t>
            </a:r>
            <a:r>
              <a:rPr lang="en-US" altLang="zh-CN" sz="1800" dirty="0">
                <a:solidFill>
                  <a:schemeClr val="accent1"/>
                </a:solidFill>
              </a:rPr>
              <a:t>SCG</a:t>
            </a:r>
            <a:r>
              <a:rPr lang="zh-CN" altLang="en-US" sz="1800" dirty="0">
                <a:solidFill>
                  <a:schemeClr val="accent1"/>
                </a:solidFill>
              </a:rPr>
              <a:t>的系统发育树</a:t>
            </a:r>
            <a:r>
              <a:rPr lang="en-US" altLang="zh-CN" sz="1800" dirty="0">
                <a:solidFill>
                  <a:schemeClr val="accent1"/>
                </a:solidFill>
              </a:rPr>
              <a:t>(</a:t>
            </a:r>
            <a:r>
              <a:rPr lang="zh-CN" altLang="en-US" sz="1800" dirty="0">
                <a:solidFill>
                  <a:schemeClr val="accent1"/>
                </a:solidFill>
              </a:rPr>
              <a:t>部分</a:t>
            </a:r>
            <a:r>
              <a:rPr lang="en-US" altLang="zh-CN" sz="1800" dirty="0">
                <a:solidFill>
                  <a:schemeClr val="accent1"/>
                </a:solidFill>
              </a:rPr>
              <a:t>)</a:t>
            </a:r>
            <a:endParaRPr lang="zh-CN" altLang="en-US" sz="1800" dirty="0">
              <a:solidFill>
                <a:schemeClr val="accent1"/>
              </a:solidFill>
            </a:endParaRPr>
          </a:p>
        </p:txBody>
      </p:sp>
      <p:sp>
        <p:nvSpPr>
          <p:cNvPr id="5" name="文本框 4">
            <a:extLst>
              <a:ext uri="{FF2B5EF4-FFF2-40B4-BE49-F238E27FC236}">
                <a16:creationId xmlns:a16="http://schemas.microsoft.com/office/drawing/2014/main" id="{83E2E3EB-5278-75DF-2DF2-079D3A854FA8}"/>
              </a:ext>
            </a:extLst>
          </p:cNvPr>
          <p:cNvSpPr txBox="1"/>
          <p:nvPr/>
        </p:nvSpPr>
        <p:spPr>
          <a:xfrm>
            <a:off x="481693" y="5141115"/>
            <a:ext cx="6096000" cy="923330"/>
          </a:xfrm>
          <a:prstGeom prst="rect">
            <a:avLst/>
          </a:prstGeom>
          <a:noFill/>
        </p:spPr>
        <p:txBody>
          <a:bodyPr wrap="square">
            <a:spAutoFit/>
          </a:bodyPr>
          <a:lstStyle/>
          <a:p>
            <a:r>
              <a:rPr lang="zh-CN" altLang="en-US" dirty="0">
                <a:solidFill>
                  <a:schemeClr val="accent1">
                    <a:lumMod val="75000"/>
                  </a:schemeClr>
                </a:solidFill>
              </a:rPr>
              <a:t>orthorofinder需要输入一个物种全部的的蛋白质序列，那么如何根据原绿球藻的基因组特征定义原绿球藻中的的物种序列集</a:t>
            </a:r>
          </a:p>
        </p:txBody>
      </p:sp>
    </p:spTree>
    <p:extLst>
      <p:ext uri="{BB962C8B-B14F-4D97-AF65-F5344CB8AC3E}">
        <p14:creationId xmlns:p14="http://schemas.microsoft.com/office/powerpoint/2010/main" val="42079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580F509-7356-4DAD-B916-FE8CE7A41180}"/>
              </a:ext>
            </a:extLst>
          </p:cNvPr>
          <p:cNvSpPr/>
          <p:nvPr/>
        </p:nvSpPr>
        <p:spPr>
          <a:xfrm>
            <a:off x="245804" y="277038"/>
            <a:ext cx="3957485" cy="825909"/>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a:extLst>
              <a:ext uri="{FF2B5EF4-FFF2-40B4-BE49-F238E27FC236}">
                <a16:creationId xmlns:a16="http://schemas.microsoft.com/office/drawing/2014/main" id="{D0AA7139-EFB4-4529-B1B6-9770E88556D0}"/>
              </a:ext>
            </a:extLst>
          </p:cNvPr>
          <p:cNvSpPr/>
          <p:nvPr/>
        </p:nvSpPr>
        <p:spPr>
          <a:xfrm>
            <a:off x="8045913" y="5749583"/>
            <a:ext cx="3957485" cy="825909"/>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 5">
            <a:extLst>
              <a:ext uri="{FF2B5EF4-FFF2-40B4-BE49-F238E27FC236}">
                <a16:creationId xmlns:a16="http://schemas.microsoft.com/office/drawing/2014/main" id="{C934065F-98D9-4AAD-9DA2-1F6E70D8448A}"/>
              </a:ext>
            </a:extLst>
          </p:cNvPr>
          <p:cNvSpPr/>
          <p:nvPr/>
        </p:nvSpPr>
        <p:spPr>
          <a:xfrm>
            <a:off x="403122" y="350073"/>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9" name="图片 8">
            <a:extLst>
              <a:ext uri="{FF2B5EF4-FFF2-40B4-BE49-F238E27FC236}">
                <a16:creationId xmlns:a16="http://schemas.microsoft.com/office/drawing/2014/main" id="{72D6C592-FC57-476C-95B3-C32DBF298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4325" y="689992"/>
            <a:ext cx="1206500" cy="1206500"/>
          </a:xfrm>
          <a:prstGeom prst="rect">
            <a:avLst/>
          </a:prstGeom>
        </p:spPr>
      </p:pic>
      <p:sp>
        <p:nvSpPr>
          <p:cNvPr id="10" name="文本框 9">
            <a:extLst>
              <a:ext uri="{FF2B5EF4-FFF2-40B4-BE49-F238E27FC236}">
                <a16:creationId xmlns:a16="http://schemas.microsoft.com/office/drawing/2014/main" id="{C15B256E-C5CA-4A26-8052-D7CBF23C86B8}"/>
              </a:ext>
            </a:extLst>
          </p:cNvPr>
          <p:cNvSpPr txBox="1"/>
          <p:nvPr/>
        </p:nvSpPr>
        <p:spPr>
          <a:xfrm>
            <a:off x="1908282" y="1533117"/>
            <a:ext cx="2364780" cy="823222"/>
          </a:xfrm>
          <a:prstGeom prst="rect">
            <a:avLst/>
          </a:prstGeom>
          <a:noFill/>
        </p:spPr>
        <p:txBody>
          <a:bodyPr wrap="square" rtlCol="0">
            <a:spAutoFit/>
          </a:bodyPr>
          <a:lstStyle/>
          <a:p>
            <a:pPr algn="dist"/>
            <a:r>
              <a:rPr lang="zh-CN" altLang="en-US" sz="4800" b="1" dirty="0">
                <a:solidFill>
                  <a:srgbClr val="1C4885"/>
                </a:solidFill>
                <a:cs typeface="+mn-ea"/>
                <a:sym typeface="+mn-lt"/>
              </a:rPr>
              <a:t>目录</a:t>
            </a:r>
          </a:p>
        </p:txBody>
      </p:sp>
      <p:sp>
        <p:nvSpPr>
          <p:cNvPr id="11" name="文本框 10">
            <a:extLst>
              <a:ext uri="{FF2B5EF4-FFF2-40B4-BE49-F238E27FC236}">
                <a16:creationId xmlns:a16="http://schemas.microsoft.com/office/drawing/2014/main" id="{51343B05-4C02-4AB3-9AB6-F9E303D4F4C3}"/>
              </a:ext>
            </a:extLst>
          </p:cNvPr>
          <p:cNvSpPr txBox="1"/>
          <p:nvPr/>
        </p:nvSpPr>
        <p:spPr>
          <a:xfrm>
            <a:off x="1908283" y="1152768"/>
            <a:ext cx="2325945" cy="400110"/>
          </a:xfrm>
          <a:prstGeom prst="rect">
            <a:avLst/>
          </a:prstGeom>
          <a:noFill/>
        </p:spPr>
        <p:txBody>
          <a:bodyPr wrap="square" rtlCol="0">
            <a:spAutoFit/>
          </a:bodyPr>
          <a:lstStyle/>
          <a:p>
            <a:pPr algn="dist"/>
            <a:r>
              <a:rPr lang="en-US" altLang="zh-CN" sz="2000" dirty="0">
                <a:solidFill>
                  <a:srgbClr val="1C4885"/>
                </a:solidFill>
                <a:cs typeface="+mn-ea"/>
                <a:sym typeface="+mn-lt"/>
              </a:rPr>
              <a:t>CONTENT</a:t>
            </a:r>
            <a:endParaRPr lang="zh-CN" altLang="en-US" sz="2000" dirty="0">
              <a:solidFill>
                <a:srgbClr val="1C4885"/>
              </a:solidFill>
              <a:cs typeface="+mn-ea"/>
              <a:sym typeface="+mn-lt"/>
            </a:endParaRPr>
          </a:p>
        </p:txBody>
      </p:sp>
      <p:sp>
        <p:nvSpPr>
          <p:cNvPr id="13" name="椭圆 12">
            <a:extLst>
              <a:ext uri="{FF2B5EF4-FFF2-40B4-BE49-F238E27FC236}">
                <a16:creationId xmlns:a16="http://schemas.microsoft.com/office/drawing/2014/main" id="{E700BB1F-0CB1-4BA1-929F-A5476F6B8A81}"/>
              </a:ext>
            </a:extLst>
          </p:cNvPr>
          <p:cNvSpPr/>
          <p:nvPr/>
        </p:nvSpPr>
        <p:spPr>
          <a:xfrm>
            <a:off x="1908282" y="3120013"/>
            <a:ext cx="634635" cy="698575"/>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01</a:t>
            </a:r>
            <a:endParaRPr lang="zh-CN" altLang="en-US" sz="1200" b="1" dirty="0">
              <a:solidFill>
                <a:schemeClr val="bg1"/>
              </a:solidFill>
              <a:cs typeface="+mn-ea"/>
              <a:sym typeface="+mn-lt"/>
            </a:endParaRPr>
          </a:p>
        </p:txBody>
      </p:sp>
      <p:sp>
        <p:nvSpPr>
          <p:cNvPr id="14" name="文本框 13">
            <a:extLst>
              <a:ext uri="{FF2B5EF4-FFF2-40B4-BE49-F238E27FC236}">
                <a16:creationId xmlns:a16="http://schemas.microsoft.com/office/drawing/2014/main" id="{F4EACAD9-368C-421A-8AC9-42238CF399FA}"/>
              </a:ext>
            </a:extLst>
          </p:cNvPr>
          <p:cNvSpPr txBox="1"/>
          <p:nvPr/>
        </p:nvSpPr>
        <p:spPr>
          <a:xfrm>
            <a:off x="2672778" y="3128179"/>
            <a:ext cx="3649293" cy="461665"/>
          </a:xfrm>
          <a:prstGeom prst="rect">
            <a:avLst/>
          </a:prstGeom>
          <a:noFill/>
        </p:spPr>
        <p:txBody>
          <a:bodyPr wrap="square" rtlCol="0">
            <a:spAutoFit/>
          </a:bodyPr>
          <a:lstStyle/>
          <a:p>
            <a:pPr algn="dist"/>
            <a:r>
              <a:rPr lang="zh-CN" altLang="en-US" sz="2400" dirty="0">
                <a:solidFill>
                  <a:srgbClr val="1C4885"/>
                </a:solidFill>
                <a:cs typeface="+mn-ea"/>
                <a:sym typeface="+mn-lt"/>
              </a:rPr>
              <a:t>原绿球藻简介</a:t>
            </a:r>
          </a:p>
        </p:txBody>
      </p:sp>
      <p:sp>
        <p:nvSpPr>
          <p:cNvPr id="15" name="文本框 14">
            <a:extLst>
              <a:ext uri="{FF2B5EF4-FFF2-40B4-BE49-F238E27FC236}">
                <a16:creationId xmlns:a16="http://schemas.microsoft.com/office/drawing/2014/main" id="{4B594910-F271-4172-B7A6-0BD50A6F18D2}"/>
              </a:ext>
            </a:extLst>
          </p:cNvPr>
          <p:cNvSpPr txBox="1"/>
          <p:nvPr/>
        </p:nvSpPr>
        <p:spPr>
          <a:xfrm>
            <a:off x="2746519" y="3574556"/>
            <a:ext cx="2642827" cy="307777"/>
          </a:xfrm>
          <a:prstGeom prst="rect">
            <a:avLst/>
          </a:prstGeom>
          <a:noFill/>
        </p:spPr>
        <p:txBody>
          <a:bodyPr wrap="square" rtlCol="0">
            <a:spAutoFit/>
          </a:bodyPr>
          <a:lstStyle/>
          <a:p>
            <a:pPr algn="dist"/>
            <a:r>
              <a:rPr lang="en-US" altLang="zh-CN" sz="1400" dirty="0">
                <a:cs typeface="+mn-ea"/>
                <a:sym typeface="+mn-lt"/>
              </a:rPr>
              <a:t>Your title here</a:t>
            </a:r>
            <a:endParaRPr lang="zh-CN" altLang="en-US" sz="1400" dirty="0">
              <a:cs typeface="+mn-ea"/>
              <a:sym typeface="+mn-lt"/>
            </a:endParaRPr>
          </a:p>
        </p:txBody>
      </p:sp>
      <p:sp>
        <p:nvSpPr>
          <p:cNvPr id="16" name="椭圆 15">
            <a:extLst>
              <a:ext uri="{FF2B5EF4-FFF2-40B4-BE49-F238E27FC236}">
                <a16:creationId xmlns:a16="http://schemas.microsoft.com/office/drawing/2014/main" id="{55BB73F9-F428-48E5-A753-AC6E67483EFC}"/>
              </a:ext>
            </a:extLst>
          </p:cNvPr>
          <p:cNvSpPr/>
          <p:nvPr/>
        </p:nvSpPr>
        <p:spPr>
          <a:xfrm>
            <a:off x="6495345" y="3120013"/>
            <a:ext cx="634635" cy="698575"/>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02</a:t>
            </a:r>
            <a:endParaRPr lang="zh-CN" altLang="en-US" sz="1200" b="1" dirty="0">
              <a:solidFill>
                <a:schemeClr val="bg1"/>
              </a:solidFill>
              <a:cs typeface="+mn-ea"/>
              <a:sym typeface="+mn-lt"/>
            </a:endParaRPr>
          </a:p>
        </p:txBody>
      </p:sp>
      <p:sp>
        <p:nvSpPr>
          <p:cNvPr id="17" name="文本框 16">
            <a:extLst>
              <a:ext uri="{FF2B5EF4-FFF2-40B4-BE49-F238E27FC236}">
                <a16:creationId xmlns:a16="http://schemas.microsoft.com/office/drawing/2014/main" id="{073A0284-F070-4005-9BB1-0224AD64EDDF}"/>
              </a:ext>
            </a:extLst>
          </p:cNvPr>
          <p:cNvSpPr txBox="1"/>
          <p:nvPr/>
        </p:nvSpPr>
        <p:spPr>
          <a:xfrm>
            <a:off x="7259841" y="3128179"/>
            <a:ext cx="3649293" cy="461665"/>
          </a:xfrm>
          <a:prstGeom prst="rect">
            <a:avLst/>
          </a:prstGeom>
          <a:noFill/>
        </p:spPr>
        <p:txBody>
          <a:bodyPr wrap="square" rtlCol="0">
            <a:spAutoFit/>
          </a:bodyPr>
          <a:lstStyle/>
          <a:p>
            <a:pPr algn="dist" defTabSz="429585">
              <a:spcAft>
                <a:spcPts val="486"/>
              </a:spcAft>
            </a:pPr>
            <a:r>
              <a:rPr lang="zh-CN" altLang="en-US" sz="2400" dirty="0">
                <a:solidFill>
                  <a:srgbClr val="1C4885"/>
                </a:solidFill>
                <a:cs typeface="+mn-ea"/>
                <a:sym typeface="+mn-lt"/>
              </a:rPr>
              <a:t>当前工作进展</a:t>
            </a:r>
          </a:p>
        </p:txBody>
      </p:sp>
      <p:sp>
        <p:nvSpPr>
          <p:cNvPr id="18" name="文本框 17">
            <a:extLst>
              <a:ext uri="{FF2B5EF4-FFF2-40B4-BE49-F238E27FC236}">
                <a16:creationId xmlns:a16="http://schemas.microsoft.com/office/drawing/2014/main" id="{9902A465-B6B6-4CBA-AA7E-729E5DDF2FEB}"/>
              </a:ext>
            </a:extLst>
          </p:cNvPr>
          <p:cNvSpPr txBox="1"/>
          <p:nvPr/>
        </p:nvSpPr>
        <p:spPr>
          <a:xfrm>
            <a:off x="7333583" y="3574556"/>
            <a:ext cx="2642518" cy="307777"/>
          </a:xfrm>
          <a:prstGeom prst="rect">
            <a:avLst/>
          </a:prstGeom>
          <a:noFill/>
        </p:spPr>
        <p:txBody>
          <a:bodyPr wrap="square" rtlCol="0">
            <a:spAutoFit/>
          </a:bodyPr>
          <a:lstStyle/>
          <a:p>
            <a:pPr algn="dist"/>
            <a:r>
              <a:rPr lang="en-US" altLang="zh-CN" sz="1400" dirty="0">
                <a:cs typeface="+mn-ea"/>
                <a:sym typeface="+mn-lt"/>
              </a:rPr>
              <a:t>Your title here</a:t>
            </a:r>
            <a:endParaRPr lang="zh-CN" altLang="en-US" sz="1400" dirty="0">
              <a:cs typeface="+mn-ea"/>
              <a:sym typeface="+mn-lt"/>
            </a:endParaRPr>
          </a:p>
        </p:txBody>
      </p:sp>
      <p:sp>
        <p:nvSpPr>
          <p:cNvPr id="19" name="椭圆 18">
            <a:extLst>
              <a:ext uri="{FF2B5EF4-FFF2-40B4-BE49-F238E27FC236}">
                <a16:creationId xmlns:a16="http://schemas.microsoft.com/office/drawing/2014/main" id="{2890A9B7-44AE-433B-98D8-39101F32141E}"/>
              </a:ext>
            </a:extLst>
          </p:cNvPr>
          <p:cNvSpPr/>
          <p:nvPr/>
        </p:nvSpPr>
        <p:spPr>
          <a:xfrm>
            <a:off x="1908282" y="4362751"/>
            <a:ext cx="634635" cy="698575"/>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03</a:t>
            </a:r>
            <a:endParaRPr lang="zh-CN" altLang="en-US" sz="1200" b="1" dirty="0">
              <a:solidFill>
                <a:schemeClr val="bg1"/>
              </a:solidFill>
              <a:cs typeface="+mn-ea"/>
              <a:sym typeface="+mn-lt"/>
            </a:endParaRPr>
          </a:p>
        </p:txBody>
      </p:sp>
      <p:sp>
        <p:nvSpPr>
          <p:cNvPr id="20" name="文本框 19">
            <a:extLst>
              <a:ext uri="{FF2B5EF4-FFF2-40B4-BE49-F238E27FC236}">
                <a16:creationId xmlns:a16="http://schemas.microsoft.com/office/drawing/2014/main" id="{97B08ABE-3AA1-4709-98F1-4682A4E6B5DE}"/>
              </a:ext>
            </a:extLst>
          </p:cNvPr>
          <p:cNvSpPr txBox="1"/>
          <p:nvPr/>
        </p:nvSpPr>
        <p:spPr>
          <a:xfrm>
            <a:off x="2672778" y="4370917"/>
            <a:ext cx="3649293" cy="461665"/>
          </a:xfrm>
          <a:prstGeom prst="rect">
            <a:avLst/>
          </a:prstGeom>
          <a:noFill/>
        </p:spPr>
        <p:txBody>
          <a:bodyPr wrap="square" rtlCol="0">
            <a:spAutoFit/>
          </a:bodyPr>
          <a:lstStyle/>
          <a:p>
            <a:pPr algn="dist" defTabSz="429585">
              <a:spcAft>
                <a:spcPts val="486"/>
              </a:spcAft>
            </a:pPr>
            <a:r>
              <a:rPr lang="zh-CN" altLang="en-US" sz="2400" dirty="0">
                <a:solidFill>
                  <a:srgbClr val="1C4885"/>
                </a:solidFill>
                <a:cs typeface="+mn-ea"/>
                <a:sym typeface="+mn-lt"/>
              </a:rPr>
              <a:t>工作计划及预期结果</a:t>
            </a:r>
          </a:p>
        </p:txBody>
      </p:sp>
      <p:sp>
        <p:nvSpPr>
          <p:cNvPr id="21" name="文本框 20">
            <a:extLst>
              <a:ext uri="{FF2B5EF4-FFF2-40B4-BE49-F238E27FC236}">
                <a16:creationId xmlns:a16="http://schemas.microsoft.com/office/drawing/2014/main" id="{A1219111-04EE-45E6-B5A0-86A8A4CCB1C6}"/>
              </a:ext>
            </a:extLst>
          </p:cNvPr>
          <p:cNvSpPr txBox="1"/>
          <p:nvPr/>
        </p:nvSpPr>
        <p:spPr>
          <a:xfrm>
            <a:off x="2746519" y="4817294"/>
            <a:ext cx="2642827" cy="307777"/>
          </a:xfrm>
          <a:prstGeom prst="rect">
            <a:avLst/>
          </a:prstGeom>
          <a:noFill/>
        </p:spPr>
        <p:txBody>
          <a:bodyPr wrap="square" rtlCol="0">
            <a:spAutoFit/>
          </a:bodyPr>
          <a:lstStyle/>
          <a:p>
            <a:pPr algn="dist"/>
            <a:r>
              <a:rPr lang="en-US" altLang="zh-CN" sz="1400" dirty="0">
                <a:cs typeface="+mn-ea"/>
                <a:sym typeface="+mn-lt"/>
              </a:rPr>
              <a:t>Your title here</a:t>
            </a:r>
            <a:endParaRPr lang="zh-CN" altLang="en-US" sz="1400" dirty="0">
              <a:cs typeface="+mn-ea"/>
              <a:sym typeface="+mn-lt"/>
            </a:endParaRPr>
          </a:p>
        </p:txBody>
      </p:sp>
      <p:sp>
        <p:nvSpPr>
          <p:cNvPr id="22" name="椭圆 21">
            <a:extLst>
              <a:ext uri="{FF2B5EF4-FFF2-40B4-BE49-F238E27FC236}">
                <a16:creationId xmlns:a16="http://schemas.microsoft.com/office/drawing/2014/main" id="{D9BCFD92-E82B-4559-9242-85B5E253C33C}"/>
              </a:ext>
            </a:extLst>
          </p:cNvPr>
          <p:cNvSpPr/>
          <p:nvPr/>
        </p:nvSpPr>
        <p:spPr>
          <a:xfrm>
            <a:off x="6495345" y="4362751"/>
            <a:ext cx="634635" cy="698575"/>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04</a:t>
            </a:r>
            <a:endParaRPr lang="zh-CN" altLang="en-US" sz="1200" b="1" dirty="0">
              <a:solidFill>
                <a:schemeClr val="bg1"/>
              </a:solidFill>
              <a:cs typeface="+mn-ea"/>
              <a:sym typeface="+mn-lt"/>
            </a:endParaRPr>
          </a:p>
        </p:txBody>
      </p:sp>
      <p:sp>
        <p:nvSpPr>
          <p:cNvPr id="23" name="文本框 22">
            <a:extLst>
              <a:ext uri="{FF2B5EF4-FFF2-40B4-BE49-F238E27FC236}">
                <a16:creationId xmlns:a16="http://schemas.microsoft.com/office/drawing/2014/main" id="{8710D9F8-6197-441B-B64C-60E462D681E1}"/>
              </a:ext>
            </a:extLst>
          </p:cNvPr>
          <p:cNvSpPr txBox="1"/>
          <p:nvPr/>
        </p:nvSpPr>
        <p:spPr>
          <a:xfrm>
            <a:off x="7333582" y="4809247"/>
            <a:ext cx="2642519" cy="307777"/>
          </a:xfrm>
          <a:prstGeom prst="rect">
            <a:avLst/>
          </a:prstGeom>
          <a:noFill/>
        </p:spPr>
        <p:txBody>
          <a:bodyPr wrap="square" rtlCol="0">
            <a:spAutoFit/>
          </a:bodyPr>
          <a:lstStyle/>
          <a:p>
            <a:pPr algn="dist"/>
            <a:r>
              <a:rPr lang="en-US" altLang="zh-CN" sz="1400" dirty="0">
                <a:cs typeface="+mn-ea"/>
                <a:sym typeface="+mn-lt"/>
              </a:rPr>
              <a:t>Your title here</a:t>
            </a:r>
            <a:endParaRPr lang="zh-CN" altLang="en-US" sz="1400" dirty="0">
              <a:cs typeface="+mn-ea"/>
              <a:sym typeface="+mn-lt"/>
            </a:endParaRPr>
          </a:p>
        </p:txBody>
      </p:sp>
      <p:sp>
        <p:nvSpPr>
          <p:cNvPr id="24" name="文本框 23">
            <a:extLst>
              <a:ext uri="{FF2B5EF4-FFF2-40B4-BE49-F238E27FC236}">
                <a16:creationId xmlns:a16="http://schemas.microsoft.com/office/drawing/2014/main" id="{44CE4D66-FA39-45CA-B65C-5BC3F556E826}"/>
              </a:ext>
            </a:extLst>
          </p:cNvPr>
          <p:cNvSpPr txBox="1"/>
          <p:nvPr/>
        </p:nvSpPr>
        <p:spPr>
          <a:xfrm>
            <a:off x="7259841" y="4370917"/>
            <a:ext cx="3649293" cy="461665"/>
          </a:xfrm>
          <a:prstGeom prst="rect">
            <a:avLst/>
          </a:prstGeom>
          <a:noFill/>
        </p:spPr>
        <p:txBody>
          <a:bodyPr wrap="square" rtlCol="0">
            <a:spAutoFit/>
          </a:bodyPr>
          <a:lstStyle/>
          <a:p>
            <a:pPr algn="dist" defTabSz="429585">
              <a:spcAft>
                <a:spcPts val="486"/>
              </a:spcAft>
            </a:pPr>
            <a:r>
              <a:rPr lang="zh-CN" altLang="en-US" sz="2400" dirty="0">
                <a:solidFill>
                  <a:srgbClr val="1C4885"/>
                </a:solidFill>
                <a:cs typeface="+mn-ea"/>
                <a:sym typeface="+mn-lt"/>
              </a:rPr>
              <a:t>关于科学假设</a:t>
            </a:r>
          </a:p>
        </p:txBody>
      </p:sp>
    </p:spTree>
    <p:extLst>
      <p:ext uri="{BB962C8B-B14F-4D97-AF65-F5344CB8AC3E}">
        <p14:creationId xmlns:p14="http://schemas.microsoft.com/office/powerpoint/2010/main" val="3139888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a:xfrm>
            <a:off x="838200" y="365125"/>
            <a:ext cx="8714014" cy="1325563"/>
          </a:xfrm>
        </p:spPr>
        <p:txBody>
          <a:bodyPr/>
          <a:lstStyle/>
          <a:p>
            <a:r>
              <a:rPr lang="en-US" altLang="zh-CN" sz="4400" dirty="0">
                <a:solidFill>
                  <a:schemeClr val="tx1">
                    <a:lumMod val="85000"/>
                    <a:lumOff val="15000"/>
                  </a:schemeClr>
                </a:solidFill>
                <a:cs typeface="+mn-ea"/>
                <a:sym typeface="+mn-lt"/>
              </a:rPr>
              <a:t>2.2 </a:t>
            </a:r>
            <a:r>
              <a:rPr lang="zh-CN" altLang="en-US" sz="4400" dirty="0">
                <a:solidFill>
                  <a:schemeClr val="tx1">
                    <a:lumMod val="85000"/>
                    <a:lumOff val="15000"/>
                  </a:schemeClr>
                </a:solidFill>
                <a:cs typeface="+mn-ea"/>
                <a:sym typeface="+mn-lt"/>
              </a:rPr>
              <a:t>基于多序列比对的进化分析和群体遗传学分析</a:t>
            </a:r>
            <a:endParaRPr lang="zh-CN" altLang="en-US" dirty="0"/>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838200" y="1825625"/>
            <a:ext cx="10515600" cy="4276237"/>
          </a:xfrm>
        </p:spPr>
        <p:txBody>
          <a:bodyPr/>
          <a:lstStyle/>
          <a:p>
            <a:pPr defTabSz="429585">
              <a:spcAft>
                <a:spcPts val="486"/>
              </a:spcAft>
            </a:pPr>
            <a:r>
              <a:rPr lang="en-US" altLang="zh-CN" dirty="0">
                <a:latin typeface="URWPalladioL-Ital"/>
              </a:rPr>
              <a:t>2</a:t>
            </a:r>
            <a:r>
              <a:rPr lang="en-US" altLang="zh-CN" sz="2800" kern="1200" dirty="0">
                <a:latin typeface="URWPalladioL-Ital"/>
                <a:ea typeface="+mn-ea"/>
                <a:cs typeface="+mn-cs"/>
              </a:rPr>
              <a:t>.2.1 </a:t>
            </a:r>
            <a:r>
              <a:rPr lang="zh-CN" altLang="en-US" dirty="0">
                <a:latin typeface="URWPalladioL-Ital"/>
              </a:rPr>
              <a:t>基于</a:t>
            </a:r>
            <a:r>
              <a:rPr lang="en-US" altLang="zh-CN" dirty="0" err="1">
                <a:latin typeface="URWPalladioL-Ital"/>
              </a:rPr>
              <a:t>orthofinder</a:t>
            </a:r>
            <a:r>
              <a:rPr lang="zh-CN" altLang="en-US" dirty="0">
                <a:latin typeface="URWPalladioL-Ital"/>
              </a:rPr>
              <a:t>的同源基因分析</a:t>
            </a:r>
            <a:endParaRPr lang="en-US" altLang="zh-CN" sz="2800" kern="1200" dirty="0">
              <a:latin typeface="URWPalladioL-Ital"/>
              <a:ea typeface="+mn-ea"/>
              <a:cs typeface="+mn-cs"/>
            </a:endParaRPr>
          </a:p>
          <a:p>
            <a:pPr defTabSz="429585">
              <a:spcAft>
                <a:spcPts val="486"/>
              </a:spcAft>
            </a:pPr>
            <a:r>
              <a:rPr lang="en-US" altLang="zh-CN" dirty="0">
                <a:latin typeface="URWPalladioL-Ital"/>
                <a:sym typeface="+mn-lt"/>
              </a:rPr>
              <a:t>2</a:t>
            </a:r>
            <a:r>
              <a:rPr lang="en-US" altLang="zh-CN" sz="2800" dirty="0">
                <a:latin typeface="URWPalladioL-Ital"/>
                <a:sym typeface="+mn-lt"/>
              </a:rPr>
              <a:t>.2.2 </a:t>
            </a:r>
            <a:r>
              <a:rPr lang="zh-CN" altLang="en-US" dirty="0">
                <a:latin typeface="URWPalladioL-Ital"/>
                <a:sym typeface="+mn-lt"/>
              </a:rPr>
              <a:t>基于单拷贝同源基因的</a:t>
            </a:r>
            <a:r>
              <a:rPr lang="en-US" altLang="zh-CN" dirty="0" err="1">
                <a:latin typeface="URWPalladioL-Ital"/>
                <a:sym typeface="+mn-lt"/>
              </a:rPr>
              <a:t>timetree</a:t>
            </a:r>
            <a:r>
              <a:rPr lang="en-US" altLang="zh-CN" dirty="0">
                <a:latin typeface="URWPalladioL-Ital"/>
                <a:sym typeface="+mn-lt"/>
              </a:rPr>
              <a:t> </a:t>
            </a:r>
            <a:r>
              <a:rPr lang="zh-CN" altLang="en-US" dirty="0">
                <a:latin typeface="URWPalladioL-Ital"/>
                <a:sym typeface="+mn-lt"/>
              </a:rPr>
              <a:t>进化分歧分析</a:t>
            </a:r>
            <a:endParaRPr lang="zh-CN" altLang="en-US" dirty="0"/>
          </a:p>
        </p:txBody>
      </p:sp>
    </p:spTree>
    <p:extLst>
      <p:ext uri="{BB962C8B-B14F-4D97-AF65-F5344CB8AC3E}">
        <p14:creationId xmlns:p14="http://schemas.microsoft.com/office/powerpoint/2010/main" val="396502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DB545-DCBD-A635-B360-650F18DC6725}"/>
              </a:ext>
            </a:extLst>
          </p:cNvPr>
          <p:cNvSpPr>
            <a:spLocks noGrp="1"/>
          </p:cNvSpPr>
          <p:nvPr>
            <p:ph type="title"/>
          </p:nvPr>
        </p:nvSpPr>
        <p:spPr>
          <a:xfrm>
            <a:off x="838200" y="365125"/>
            <a:ext cx="8876071" cy="1325563"/>
          </a:xfrm>
        </p:spPr>
        <p:txBody>
          <a:bodyPr>
            <a:normAutofit/>
          </a:bodyPr>
          <a:lstStyle/>
          <a:p>
            <a:r>
              <a:rPr lang="en-US" altLang="zh-CN" dirty="0">
                <a:latin typeface="URWPalladioL-Ital"/>
                <a:sym typeface="+mn-lt"/>
              </a:rPr>
              <a:t>2</a:t>
            </a:r>
            <a:r>
              <a:rPr lang="en-US" altLang="zh-CN" sz="4400" dirty="0">
                <a:latin typeface="URWPalladioL-Ital"/>
                <a:sym typeface="+mn-lt"/>
              </a:rPr>
              <a:t>.2.2 </a:t>
            </a:r>
            <a:r>
              <a:rPr lang="zh-CN" altLang="en-US" dirty="0">
                <a:latin typeface="URWPalladioL-Ital"/>
                <a:sym typeface="+mn-lt"/>
              </a:rPr>
              <a:t>基于单拷贝同源基因的</a:t>
            </a:r>
            <a:r>
              <a:rPr lang="en-US" altLang="zh-CN" dirty="0" err="1">
                <a:latin typeface="URWPalladioL-Ital"/>
                <a:sym typeface="+mn-lt"/>
              </a:rPr>
              <a:t>timetree</a:t>
            </a:r>
            <a:r>
              <a:rPr lang="en-US" altLang="zh-CN" dirty="0">
                <a:latin typeface="URWPalladioL-Ital"/>
                <a:sym typeface="+mn-lt"/>
              </a:rPr>
              <a:t> </a:t>
            </a:r>
            <a:r>
              <a:rPr lang="zh-CN" altLang="en-US" dirty="0">
                <a:latin typeface="URWPalladioL-Ital"/>
                <a:sym typeface="+mn-lt"/>
              </a:rPr>
              <a:t>进化分歧分析</a:t>
            </a:r>
            <a:endParaRPr lang="zh-CN" altLang="en-US" dirty="0"/>
          </a:p>
        </p:txBody>
      </p:sp>
      <p:sp>
        <p:nvSpPr>
          <p:cNvPr id="3" name="内容占位符 2">
            <a:extLst>
              <a:ext uri="{FF2B5EF4-FFF2-40B4-BE49-F238E27FC236}">
                <a16:creationId xmlns:a16="http://schemas.microsoft.com/office/drawing/2014/main" id="{524DD86C-12D2-A3D4-6E5B-7AE7293A9063}"/>
              </a:ext>
            </a:extLst>
          </p:cNvPr>
          <p:cNvSpPr>
            <a:spLocks noGrp="1"/>
          </p:cNvSpPr>
          <p:nvPr>
            <p:ph idx="1"/>
          </p:nvPr>
        </p:nvSpPr>
        <p:spPr>
          <a:xfrm>
            <a:off x="838200" y="1825625"/>
            <a:ext cx="5257800" cy="4351338"/>
          </a:xfrm>
        </p:spPr>
        <p:txBody>
          <a:bodyPr/>
          <a:lstStyle/>
          <a:p>
            <a:pPr marL="457200" indent="-457200">
              <a:buFont typeface="Arial" panose="020B0604020202020204" pitchFamily="34" charset="0"/>
              <a:buChar char="•"/>
            </a:pPr>
            <a:r>
              <a:rPr lang="en-US" altLang="zh-CN" dirty="0" err="1"/>
              <a:t>Timetree</a:t>
            </a:r>
            <a:r>
              <a:rPr lang="zh-CN" altLang="en-US" dirty="0"/>
              <a:t>可以估计到原绿球藻</a:t>
            </a:r>
            <a:r>
              <a:rPr lang="en-US" altLang="zh-CN" dirty="0"/>
              <a:t>(Prochlorococcus)</a:t>
            </a:r>
            <a:r>
              <a:rPr lang="zh-CN" altLang="en-US" dirty="0"/>
              <a:t>和聚球藻</a:t>
            </a:r>
            <a:r>
              <a:rPr lang="en-US" altLang="zh-CN" dirty="0"/>
              <a:t>(</a:t>
            </a:r>
            <a:r>
              <a:rPr lang="en-US" altLang="zh-CN" dirty="0" err="1"/>
              <a:t>Synecho</a:t>
            </a:r>
            <a:r>
              <a:rPr lang="en-US" altLang="zh-CN" dirty="0"/>
              <a:t>)</a:t>
            </a:r>
            <a:r>
              <a:rPr lang="zh-CN" altLang="en-US" dirty="0"/>
              <a:t>的分歧时间为</a:t>
            </a:r>
            <a:r>
              <a:rPr lang="en-US" altLang="zh-CN" dirty="0"/>
              <a:t>316</a:t>
            </a:r>
            <a:r>
              <a:rPr lang="zh-CN" altLang="en-US" dirty="0"/>
              <a:t>百万年前</a:t>
            </a:r>
            <a:br>
              <a:rPr lang="en-US" altLang="zh-CN" dirty="0"/>
            </a:br>
            <a:r>
              <a:rPr lang="en-US" altLang="zh-CN" dirty="0">
                <a:hlinkClick r:id="rId2"/>
              </a:rPr>
              <a:t>http://www.timetree.org/</a:t>
            </a:r>
            <a:endParaRPr lang="en-US" altLang="zh-CN" dirty="0"/>
          </a:p>
          <a:p>
            <a:pPr marL="457200" indent="-457200">
              <a:buFont typeface="Arial" panose="020B0604020202020204" pitchFamily="34" charset="0"/>
              <a:buChar char="•"/>
            </a:pPr>
            <a:r>
              <a:rPr lang="zh-CN" altLang="en-US" dirty="0"/>
              <a:t>可以将该时间置于进化树中，使用</a:t>
            </a:r>
            <a:r>
              <a:rPr lang="en-US" altLang="zh-CN" dirty="0"/>
              <a:t>mega-X</a:t>
            </a:r>
            <a:r>
              <a:rPr lang="zh-CN" altLang="en-US" dirty="0"/>
              <a:t>的</a:t>
            </a:r>
            <a:r>
              <a:rPr lang="en-US" altLang="zh-CN" dirty="0" err="1"/>
              <a:t>reltime</a:t>
            </a:r>
            <a:r>
              <a:rPr lang="zh-CN" altLang="en-US" dirty="0"/>
              <a:t>方法，推断各类群分歧时间，并提供关于同源基因进化解释</a:t>
            </a:r>
            <a:endParaRPr lang="en-US" altLang="zh-CN" dirty="0"/>
          </a:p>
        </p:txBody>
      </p:sp>
      <p:pic>
        <p:nvPicPr>
          <p:cNvPr id="7" name="图片 6" descr="A screenshot of a computer&#10;&#10;描述已自动生成">
            <a:extLst>
              <a:ext uri="{FF2B5EF4-FFF2-40B4-BE49-F238E27FC236}">
                <a16:creationId xmlns:a16="http://schemas.microsoft.com/office/drawing/2014/main" id="{F539C694-A98E-EA4A-2590-E4B3D13705CE}"/>
              </a:ext>
            </a:extLst>
          </p:cNvPr>
          <p:cNvPicPr>
            <a:picLocks noChangeAspect="1"/>
          </p:cNvPicPr>
          <p:nvPr/>
        </p:nvPicPr>
        <p:blipFill rotWithShape="1">
          <a:blip r:embed="rId3">
            <a:extLst>
              <a:ext uri="{28A0092B-C50C-407E-A947-70E740481C1C}">
                <a14:useLocalDpi xmlns:a14="http://schemas.microsoft.com/office/drawing/2010/main" val="0"/>
              </a:ext>
            </a:extLst>
          </a:blip>
          <a:srcRect r="424"/>
          <a:stretch/>
        </p:blipFill>
        <p:spPr>
          <a:xfrm>
            <a:off x="6096000" y="1825625"/>
            <a:ext cx="5755913" cy="5103813"/>
          </a:xfrm>
          <a:prstGeom prst="rect">
            <a:avLst/>
          </a:prstGeom>
        </p:spPr>
      </p:pic>
      <p:sp>
        <p:nvSpPr>
          <p:cNvPr id="8" name="内容占位符 2">
            <a:extLst>
              <a:ext uri="{FF2B5EF4-FFF2-40B4-BE49-F238E27FC236}">
                <a16:creationId xmlns:a16="http://schemas.microsoft.com/office/drawing/2014/main" id="{BE454EE6-DD97-A19B-FA1D-4EB9AA7DD457}"/>
              </a:ext>
            </a:extLst>
          </p:cNvPr>
          <p:cNvSpPr txBox="1">
            <a:spLocks/>
          </p:cNvSpPr>
          <p:nvPr/>
        </p:nvSpPr>
        <p:spPr>
          <a:xfrm>
            <a:off x="7391400" y="6253163"/>
            <a:ext cx="3398520" cy="42671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accent1"/>
                </a:solidFill>
              </a:rPr>
              <a:t>图</a:t>
            </a:r>
            <a:r>
              <a:rPr lang="en-US" altLang="zh-CN" sz="2000" dirty="0">
                <a:solidFill>
                  <a:schemeClr val="accent1"/>
                </a:solidFill>
              </a:rPr>
              <a:t>2.2.2 </a:t>
            </a:r>
            <a:r>
              <a:rPr lang="zh-CN" altLang="en-US" sz="2000" dirty="0">
                <a:solidFill>
                  <a:schemeClr val="accent1"/>
                </a:solidFill>
              </a:rPr>
              <a:t>分歧时间查询结果</a:t>
            </a:r>
          </a:p>
        </p:txBody>
      </p:sp>
    </p:spTree>
    <p:extLst>
      <p:ext uri="{BB962C8B-B14F-4D97-AF65-F5344CB8AC3E}">
        <p14:creationId xmlns:p14="http://schemas.microsoft.com/office/powerpoint/2010/main" val="3782362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a:xfrm>
            <a:off x="838200" y="365125"/>
            <a:ext cx="8714014" cy="1325563"/>
          </a:xfrm>
        </p:spPr>
        <p:txBody>
          <a:bodyPr/>
          <a:lstStyle/>
          <a:p>
            <a:r>
              <a:rPr lang="en-US" altLang="zh-CN" sz="4400" dirty="0">
                <a:solidFill>
                  <a:schemeClr val="tx1">
                    <a:lumMod val="85000"/>
                    <a:lumOff val="15000"/>
                  </a:schemeClr>
                </a:solidFill>
                <a:cs typeface="+mn-ea"/>
                <a:sym typeface="+mn-lt"/>
              </a:rPr>
              <a:t>2.2 </a:t>
            </a:r>
            <a:r>
              <a:rPr lang="zh-CN" altLang="en-US" sz="4400" dirty="0">
                <a:solidFill>
                  <a:schemeClr val="tx1">
                    <a:lumMod val="85000"/>
                    <a:lumOff val="15000"/>
                  </a:schemeClr>
                </a:solidFill>
                <a:cs typeface="+mn-ea"/>
                <a:sym typeface="+mn-lt"/>
              </a:rPr>
              <a:t>基于多序列比对的进化分析和群体遗传学分析</a:t>
            </a:r>
            <a:endParaRPr lang="zh-CN" altLang="en-US" dirty="0"/>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838200" y="1825625"/>
            <a:ext cx="10515600" cy="4276237"/>
          </a:xfrm>
        </p:spPr>
        <p:txBody>
          <a:bodyPr/>
          <a:lstStyle/>
          <a:p>
            <a:pPr defTabSz="429585">
              <a:spcAft>
                <a:spcPts val="486"/>
              </a:spcAft>
            </a:pPr>
            <a:r>
              <a:rPr lang="en-US" altLang="zh-CN" dirty="0">
                <a:latin typeface="URWPalladioL-Ital"/>
              </a:rPr>
              <a:t>2</a:t>
            </a:r>
            <a:r>
              <a:rPr lang="en-US" altLang="zh-CN" sz="2800" kern="1200" dirty="0">
                <a:latin typeface="URWPalladioL-Ital"/>
                <a:ea typeface="+mn-ea"/>
                <a:cs typeface="+mn-cs"/>
              </a:rPr>
              <a:t>.2.1 </a:t>
            </a:r>
            <a:r>
              <a:rPr lang="zh-CN" altLang="en-US" dirty="0">
                <a:latin typeface="URWPalladioL-Ital"/>
              </a:rPr>
              <a:t>基于</a:t>
            </a:r>
            <a:r>
              <a:rPr lang="en-US" altLang="zh-CN" dirty="0" err="1">
                <a:latin typeface="URWPalladioL-Ital"/>
              </a:rPr>
              <a:t>orthofinder</a:t>
            </a:r>
            <a:r>
              <a:rPr lang="zh-CN" altLang="en-US" dirty="0">
                <a:latin typeface="URWPalladioL-Ital"/>
              </a:rPr>
              <a:t>的同源基因分析</a:t>
            </a:r>
            <a:endParaRPr lang="en-US" altLang="zh-CN" sz="2800" kern="1200" dirty="0">
              <a:latin typeface="URWPalladioL-Ital"/>
              <a:ea typeface="+mn-ea"/>
              <a:cs typeface="+mn-cs"/>
            </a:endParaRPr>
          </a:p>
          <a:p>
            <a:pPr defTabSz="429585">
              <a:spcAft>
                <a:spcPts val="486"/>
              </a:spcAft>
            </a:pPr>
            <a:r>
              <a:rPr lang="en-US" altLang="zh-CN" dirty="0">
                <a:latin typeface="URWPalladioL-Ital"/>
                <a:sym typeface="+mn-lt"/>
              </a:rPr>
              <a:t>2</a:t>
            </a:r>
            <a:r>
              <a:rPr lang="en-US" altLang="zh-CN" sz="2800" dirty="0">
                <a:latin typeface="URWPalladioL-Ital"/>
                <a:sym typeface="+mn-lt"/>
              </a:rPr>
              <a:t>.2.2 </a:t>
            </a:r>
            <a:r>
              <a:rPr lang="zh-CN" altLang="en-US" dirty="0">
                <a:latin typeface="URWPalladioL-Ital"/>
                <a:sym typeface="+mn-lt"/>
              </a:rPr>
              <a:t>基于单拷贝同源基因的</a:t>
            </a:r>
            <a:r>
              <a:rPr lang="en-US" altLang="zh-CN" dirty="0" err="1">
                <a:latin typeface="URWPalladioL-Ital"/>
                <a:sym typeface="+mn-lt"/>
              </a:rPr>
              <a:t>timetree</a:t>
            </a:r>
            <a:r>
              <a:rPr lang="en-US" altLang="zh-CN" dirty="0">
                <a:latin typeface="URWPalladioL-Ital"/>
                <a:sym typeface="+mn-lt"/>
              </a:rPr>
              <a:t> </a:t>
            </a:r>
            <a:r>
              <a:rPr lang="zh-CN" altLang="en-US" dirty="0">
                <a:latin typeface="URWPalladioL-Ital"/>
                <a:sym typeface="+mn-lt"/>
              </a:rPr>
              <a:t>进化分歧分析</a:t>
            </a:r>
            <a:endParaRPr lang="zh-CN" altLang="en-US" dirty="0"/>
          </a:p>
        </p:txBody>
      </p:sp>
    </p:spTree>
    <p:extLst>
      <p:ext uri="{BB962C8B-B14F-4D97-AF65-F5344CB8AC3E}">
        <p14:creationId xmlns:p14="http://schemas.microsoft.com/office/powerpoint/2010/main" val="193759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a:xfrm>
            <a:off x="838200" y="365125"/>
            <a:ext cx="8714014" cy="1325563"/>
          </a:xfrm>
        </p:spPr>
        <p:txBody>
          <a:bodyPr/>
          <a:lstStyle/>
          <a:p>
            <a:r>
              <a:rPr lang="en-US" altLang="zh-CN" sz="4400" dirty="0">
                <a:solidFill>
                  <a:schemeClr val="tx1">
                    <a:lumMod val="85000"/>
                    <a:lumOff val="15000"/>
                  </a:schemeClr>
                </a:solidFill>
                <a:cs typeface="+mn-ea"/>
                <a:sym typeface="+mn-lt"/>
              </a:rPr>
              <a:t>2.3 </a:t>
            </a:r>
            <a:r>
              <a:rPr lang="zh-CN" altLang="en-US" dirty="0">
                <a:solidFill>
                  <a:schemeClr val="tx1">
                    <a:lumMod val="85000"/>
                    <a:lumOff val="15000"/>
                  </a:schemeClr>
                </a:solidFill>
                <a:cs typeface="+mn-ea"/>
                <a:sym typeface="+mn-lt"/>
              </a:rPr>
              <a:t>宏泛基因组部分</a:t>
            </a:r>
            <a:endParaRPr lang="zh-CN" altLang="en-US" dirty="0"/>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838200" y="1825625"/>
            <a:ext cx="10515600" cy="4276237"/>
          </a:xfrm>
        </p:spPr>
        <p:txBody>
          <a:bodyPr>
            <a:normAutofit/>
          </a:bodyPr>
          <a:lstStyle/>
          <a:p>
            <a:pPr defTabSz="429585">
              <a:spcAft>
                <a:spcPts val="486"/>
              </a:spcAft>
            </a:pPr>
            <a:r>
              <a:rPr lang="en-US" altLang="zh-CN" dirty="0">
                <a:latin typeface="URWPalladioL-Ital"/>
              </a:rPr>
              <a:t>2</a:t>
            </a:r>
            <a:r>
              <a:rPr lang="en-US" altLang="zh-CN" kern="1200" dirty="0">
                <a:latin typeface="URWPalladioL-Ital"/>
              </a:rPr>
              <a:t>.</a:t>
            </a:r>
            <a:r>
              <a:rPr lang="en-US" altLang="zh-CN" dirty="0">
                <a:latin typeface="URWPalladioL-Ital"/>
              </a:rPr>
              <a:t>3</a:t>
            </a:r>
            <a:r>
              <a:rPr lang="en-US" altLang="zh-CN" kern="1200" dirty="0">
                <a:latin typeface="URWPalladioL-Ital"/>
              </a:rPr>
              <a:t>.1 </a:t>
            </a:r>
            <a:r>
              <a:rPr lang="zh-CN" altLang="en-US" dirty="0">
                <a:latin typeface="URWPalladioL-Ital"/>
                <a:sym typeface="+mn-lt"/>
              </a:rPr>
              <a:t>关于泛基因组分析的分析改进</a:t>
            </a:r>
            <a:endParaRPr lang="en-US" altLang="zh-CN" dirty="0">
              <a:latin typeface="URWPalladioL-Ital"/>
              <a:sym typeface="+mn-lt"/>
            </a:endParaRPr>
          </a:p>
          <a:p>
            <a:pPr defTabSz="429585">
              <a:spcAft>
                <a:spcPts val="486"/>
              </a:spcAft>
            </a:pPr>
            <a:r>
              <a:rPr lang="en-US" altLang="zh-CN" dirty="0">
                <a:latin typeface="URWPalladioL-Ital"/>
                <a:sym typeface="+mn-lt"/>
              </a:rPr>
              <a:t>2.3.2 </a:t>
            </a:r>
            <a:r>
              <a:rPr lang="zh-CN" altLang="en-US" dirty="0">
                <a:latin typeface="URWPalladioL-Ital"/>
                <a:sym typeface="+mn-lt"/>
              </a:rPr>
              <a:t>关于泛基因组功能富集分析的分析改进</a:t>
            </a:r>
            <a:endParaRPr lang="en-US" altLang="zh-CN" dirty="0">
              <a:latin typeface="URWPalladioL-Ital"/>
              <a:sym typeface="+mn-lt"/>
            </a:endParaRPr>
          </a:p>
          <a:p>
            <a:pPr defTabSz="429585">
              <a:spcAft>
                <a:spcPts val="486"/>
              </a:spcAft>
            </a:pPr>
            <a:r>
              <a:rPr lang="en-US" altLang="zh-CN" dirty="0">
                <a:latin typeface="URWPalladioL-Ital"/>
                <a:sym typeface="+mn-lt"/>
              </a:rPr>
              <a:t>2.3.3 </a:t>
            </a:r>
            <a:r>
              <a:rPr lang="zh-CN" altLang="en-US" dirty="0">
                <a:latin typeface="URWPalladioL-Ital"/>
                <a:sym typeface="+mn-lt"/>
              </a:rPr>
              <a:t>关于宏泛基因组的分析建议</a:t>
            </a:r>
            <a:endParaRPr lang="zh-CN" altLang="en-US" dirty="0"/>
          </a:p>
        </p:txBody>
      </p:sp>
    </p:spTree>
    <p:extLst>
      <p:ext uri="{BB962C8B-B14F-4D97-AF65-F5344CB8AC3E}">
        <p14:creationId xmlns:p14="http://schemas.microsoft.com/office/powerpoint/2010/main" val="30810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EA7FD1-1F11-8CC4-3E0D-E1504CC677EE}"/>
              </a:ext>
            </a:extLst>
          </p:cNvPr>
          <p:cNvSpPr>
            <a:spLocks noGrp="1"/>
          </p:cNvSpPr>
          <p:nvPr>
            <p:ph type="title"/>
          </p:nvPr>
        </p:nvSpPr>
        <p:spPr/>
        <p:txBody>
          <a:bodyPr/>
          <a:lstStyle/>
          <a:p>
            <a:r>
              <a:rPr lang="en-US" altLang="zh-CN" dirty="0">
                <a:latin typeface="URWPalladioL-Ital"/>
              </a:rPr>
              <a:t>2</a:t>
            </a:r>
            <a:r>
              <a:rPr lang="en-US" altLang="zh-CN" kern="1200" dirty="0">
                <a:latin typeface="URWPalladioL-Ital"/>
              </a:rPr>
              <a:t>.</a:t>
            </a:r>
            <a:r>
              <a:rPr lang="en-US" altLang="zh-CN" dirty="0">
                <a:latin typeface="URWPalladioL-Ital"/>
              </a:rPr>
              <a:t>3</a:t>
            </a:r>
            <a:r>
              <a:rPr lang="en-US" altLang="zh-CN" kern="1200" dirty="0">
                <a:latin typeface="URWPalladioL-Ital"/>
              </a:rPr>
              <a:t>.1 </a:t>
            </a:r>
            <a:r>
              <a:rPr lang="zh-CN" altLang="en-US" dirty="0">
                <a:latin typeface="URWPalladioL-Ital"/>
                <a:sym typeface="+mn-lt"/>
              </a:rPr>
              <a:t>关于泛基因组分析的分析改进</a:t>
            </a:r>
            <a:endParaRPr lang="zh-CN" altLang="en-US" dirty="0"/>
          </a:p>
        </p:txBody>
      </p:sp>
      <p:sp>
        <p:nvSpPr>
          <p:cNvPr id="3" name="内容占位符 2">
            <a:extLst>
              <a:ext uri="{FF2B5EF4-FFF2-40B4-BE49-F238E27FC236}">
                <a16:creationId xmlns:a16="http://schemas.microsoft.com/office/drawing/2014/main" id="{58A324C5-5360-1B83-B283-9D5B2DDF5CC5}"/>
              </a:ext>
            </a:extLst>
          </p:cNvPr>
          <p:cNvSpPr>
            <a:spLocks noGrp="1"/>
          </p:cNvSpPr>
          <p:nvPr>
            <p:ph idx="1"/>
          </p:nvPr>
        </p:nvSpPr>
        <p:spPr>
          <a:xfrm>
            <a:off x="838200" y="1825625"/>
            <a:ext cx="5121729" cy="2295999"/>
          </a:xfrm>
        </p:spPr>
        <p:txBody>
          <a:bodyPr/>
          <a:lstStyle/>
          <a:p>
            <a:r>
              <a:rPr lang="zh-CN" altLang="en-US" dirty="0"/>
              <a:t>关于泛基因组的分析层次</a:t>
            </a:r>
            <a:endParaRPr lang="en-US" altLang="zh-CN" dirty="0"/>
          </a:p>
          <a:p>
            <a:pPr marL="457200" indent="-457200">
              <a:buFont typeface="Arial" panose="020B0604020202020204" pitchFamily="34" charset="0"/>
              <a:buChar char="•"/>
            </a:pPr>
            <a:r>
              <a:rPr lang="zh-CN" altLang="en-US" dirty="0"/>
              <a:t>核心基因组</a:t>
            </a:r>
            <a:r>
              <a:rPr lang="en-US" altLang="zh-CN" dirty="0"/>
              <a:t>(</a:t>
            </a:r>
            <a:r>
              <a:rPr lang="zh-CN" altLang="en-US" dirty="0"/>
              <a:t>软核</a:t>
            </a:r>
            <a:r>
              <a:rPr lang="en-US" altLang="zh-CN" dirty="0"/>
              <a:t>) -&gt; </a:t>
            </a:r>
            <a:r>
              <a:rPr lang="zh-CN" altLang="en-US" dirty="0"/>
              <a:t>建树</a:t>
            </a:r>
            <a:endParaRPr lang="en-US" altLang="zh-CN" dirty="0"/>
          </a:p>
          <a:p>
            <a:pPr marL="457200" indent="-457200">
              <a:buFont typeface="Arial" panose="020B0604020202020204" pitchFamily="34" charset="0"/>
              <a:buChar char="•"/>
            </a:pPr>
            <a:r>
              <a:rPr lang="zh-CN" altLang="en-US" dirty="0"/>
              <a:t>附属基因组 </a:t>
            </a:r>
            <a:r>
              <a:rPr lang="en-US" altLang="zh-CN" dirty="0"/>
              <a:t>-&gt; </a:t>
            </a:r>
            <a:r>
              <a:rPr lang="zh-CN" altLang="en-US" dirty="0"/>
              <a:t>功能富集</a:t>
            </a:r>
            <a:endParaRPr lang="en-US" altLang="zh-CN" dirty="0"/>
          </a:p>
          <a:p>
            <a:pPr marL="457200" indent="-457200">
              <a:buFont typeface="Arial" panose="020B0604020202020204" pitchFamily="34" charset="0"/>
              <a:buChar char="•"/>
            </a:pPr>
            <a:r>
              <a:rPr lang="zh-CN" altLang="en-US" dirty="0"/>
              <a:t>云基因组 </a:t>
            </a:r>
          </a:p>
        </p:txBody>
      </p:sp>
      <p:sp>
        <p:nvSpPr>
          <p:cNvPr id="8" name="内容占位符 2">
            <a:extLst>
              <a:ext uri="{FF2B5EF4-FFF2-40B4-BE49-F238E27FC236}">
                <a16:creationId xmlns:a16="http://schemas.microsoft.com/office/drawing/2014/main" id="{B45F4C68-6C99-0B4E-1F81-8F90B09C85E3}"/>
              </a:ext>
            </a:extLst>
          </p:cNvPr>
          <p:cNvSpPr txBox="1">
            <a:spLocks/>
          </p:cNvSpPr>
          <p:nvPr/>
        </p:nvSpPr>
        <p:spPr>
          <a:xfrm>
            <a:off x="838199" y="3908995"/>
            <a:ext cx="5121729" cy="294900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原绿球藻的泛基因组是一个强开放性泛基因组，核心基因簇占比明显小于非核心区</a:t>
            </a:r>
            <a:endParaRPr lang="en-US" altLang="zh-CN" dirty="0"/>
          </a:p>
          <a:p>
            <a:pPr marL="457200" indent="-457200">
              <a:buFont typeface="Arial" panose="020B0604020202020204" pitchFamily="34" charset="0"/>
              <a:buChar char="•"/>
            </a:pPr>
            <a:r>
              <a:rPr lang="zh-CN" altLang="en-US" dirty="0"/>
              <a:t>开放性在</a:t>
            </a:r>
            <a:r>
              <a:rPr lang="en-US" altLang="zh-CN" dirty="0"/>
              <a:t>HL</a:t>
            </a:r>
            <a:r>
              <a:rPr lang="zh-CN" altLang="en-US" dirty="0"/>
              <a:t>型中尤为突出</a:t>
            </a:r>
            <a:endParaRPr lang="en-US" altLang="zh-CN" dirty="0"/>
          </a:p>
          <a:p>
            <a:pPr marL="457200" indent="-457200">
              <a:buFont typeface="Arial" panose="020B0604020202020204" pitchFamily="34" charset="0"/>
              <a:buChar char="•"/>
            </a:pPr>
            <a:r>
              <a:rPr lang="zh-CN" altLang="en-US" dirty="0"/>
              <a:t>但是开放性主要体现在无法注释的云基因组上</a:t>
            </a:r>
            <a:endParaRPr lang="en-US" altLang="zh-CN" dirty="0"/>
          </a:p>
          <a:p>
            <a:endParaRPr lang="zh-CN" altLang="en-US" dirty="0"/>
          </a:p>
        </p:txBody>
      </p:sp>
      <p:grpSp>
        <p:nvGrpSpPr>
          <p:cNvPr id="13" name="组合 12">
            <a:extLst>
              <a:ext uri="{FF2B5EF4-FFF2-40B4-BE49-F238E27FC236}">
                <a16:creationId xmlns:a16="http://schemas.microsoft.com/office/drawing/2014/main" id="{A782A19D-5E9A-61A5-DDB3-0F2067E89660}"/>
              </a:ext>
            </a:extLst>
          </p:cNvPr>
          <p:cNvGrpSpPr/>
          <p:nvPr/>
        </p:nvGrpSpPr>
        <p:grpSpPr>
          <a:xfrm>
            <a:off x="6228436" y="1307489"/>
            <a:ext cx="5125364" cy="5034241"/>
            <a:chOff x="6228436" y="1307489"/>
            <a:chExt cx="5125364" cy="5034241"/>
          </a:xfrm>
        </p:grpSpPr>
        <p:pic>
          <p:nvPicPr>
            <p:cNvPr id="10" name="图片 9" descr="A diagram of different types of genomics&#10;&#10;描述已自动生成">
              <a:extLst>
                <a:ext uri="{FF2B5EF4-FFF2-40B4-BE49-F238E27FC236}">
                  <a16:creationId xmlns:a16="http://schemas.microsoft.com/office/drawing/2014/main" id="{7344C5CF-01D3-6913-F393-3F41F4CE0B8F}"/>
                </a:ext>
              </a:extLst>
            </p:cNvPr>
            <p:cNvPicPr>
              <a:picLocks noChangeAspect="1"/>
            </p:cNvPicPr>
            <p:nvPr/>
          </p:nvPicPr>
          <p:blipFill rotWithShape="1">
            <a:blip r:embed="rId2">
              <a:extLst>
                <a:ext uri="{28A0092B-C50C-407E-A947-70E740481C1C}">
                  <a14:useLocalDpi xmlns:a14="http://schemas.microsoft.com/office/drawing/2010/main" val="0"/>
                </a:ext>
              </a:extLst>
            </a:blip>
            <a:srcRect r="52050" b="49024"/>
            <a:stretch/>
          </p:blipFill>
          <p:spPr>
            <a:xfrm>
              <a:off x="9577305" y="3429000"/>
              <a:ext cx="1319694" cy="1524733"/>
            </a:xfrm>
            <a:prstGeom prst="rect">
              <a:avLst/>
            </a:prstGeom>
          </p:spPr>
        </p:pic>
        <p:pic>
          <p:nvPicPr>
            <p:cNvPr id="11" name="图片 10" descr="A diagram of different types of genomics&#10;&#10;描述已自动生成">
              <a:extLst>
                <a:ext uri="{FF2B5EF4-FFF2-40B4-BE49-F238E27FC236}">
                  <a16:creationId xmlns:a16="http://schemas.microsoft.com/office/drawing/2014/main" id="{FDB8EB4B-B5DA-4F32-3B1B-2B186E152B0B}"/>
                </a:ext>
              </a:extLst>
            </p:cNvPr>
            <p:cNvPicPr>
              <a:picLocks noChangeAspect="1"/>
            </p:cNvPicPr>
            <p:nvPr/>
          </p:nvPicPr>
          <p:blipFill rotWithShape="1">
            <a:blip r:embed="rId2">
              <a:extLst>
                <a:ext uri="{28A0092B-C50C-407E-A947-70E740481C1C}">
                  <a14:useLocalDpi xmlns:a14="http://schemas.microsoft.com/office/drawing/2010/main" val="0"/>
                </a:ext>
              </a:extLst>
            </a:blip>
            <a:srcRect l="16399" t="49568" r="15979" b="-1659"/>
            <a:stretch/>
          </p:blipFill>
          <p:spPr>
            <a:xfrm>
              <a:off x="6228436" y="3429000"/>
              <a:ext cx="3315902" cy="2775994"/>
            </a:xfrm>
            <a:prstGeom prst="rect">
              <a:avLst/>
            </a:prstGeom>
          </p:spPr>
        </p:pic>
        <p:pic>
          <p:nvPicPr>
            <p:cNvPr id="5" name="图片 4" descr="A diagram of a gene editing process&#10;&#10;中度可信度描述已自动生成">
              <a:extLst>
                <a:ext uri="{FF2B5EF4-FFF2-40B4-BE49-F238E27FC236}">
                  <a16:creationId xmlns:a16="http://schemas.microsoft.com/office/drawing/2014/main" id="{B8A65995-DFB0-33EC-D1F5-180AB38C685A}"/>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55907" y="1307489"/>
              <a:ext cx="4697893" cy="2476408"/>
            </a:xfrm>
            <a:prstGeom prst="rect">
              <a:avLst/>
            </a:prstGeom>
          </p:spPr>
        </p:pic>
        <p:pic>
          <p:nvPicPr>
            <p:cNvPr id="12" name="图片 11" descr="A diagram of different types of genomics&#10;&#10;描述已自动生成">
              <a:extLst>
                <a:ext uri="{FF2B5EF4-FFF2-40B4-BE49-F238E27FC236}">
                  <a16:creationId xmlns:a16="http://schemas.microsoft.com/office/drawing/2014/main" id="{70D7E848-3C9E-8833-5C27-58F0BA6523BF}"/>
                </a:ext>
              </a:extLst>
            </p:cNvPr>
            <p:cNvPicPr>
              <a:picLocks noChangeAspect="1"/>
            </p:cNvPicPr>
            <p:nvPr/>
          </p:nvPicPr>
          <p:blipFill rotWithShape="1">
            <a:blip r:embed="rId2">
              <a:extLst>
                <a:ext uri="{28A0092B-C50C-407E-A947-70E740481C1C}">
                  <a14:useLocalDpi xmlns:a14="http://schemas.microsoft.com/office/drawing/2010/main" val="0"/>
                </a:ext>
              </a:extLst>
            </a:blip>
            <a:srcRect l="47949" r="-1661" b="49024"/>
            <a:stretch/>
          </p:blipFill>
          <p:spPr>
            <a:xfrm>
              <a:off x="9498012" y="4816997"/>
              <a:ext cx="1478279" cy="1524733"/>
            </a:xfrm>
            <a:prstGeom prst="rect">
              <a:avLst/>
            </a:prstGeom>
          </p:spPr>
        </p:pic>
      </p:grpSp>
      <p:sp>
        <p:nvSpPr>
          <p:cNvPr id="14" name="内容占位符 2">
            <a:extLst>
              <a:ext uri="{FF2B5EF4-FFF2-40B4-BE49-F238E27FC236}">
                <a16:creationId xmlns:a16="http://schemas.microsoft.com/office/drawing/2014/main" id="{EF0D0031-54BF-326E-324A-BF13A9767D54}"/>
              </a:ext>
            </a:extLst>
          </p:cNvPr>
          <p:cNvSpPr txBox="1">
            <a:spLocks/>
          </p:cNvSpPr>
          <p:nvPr/>
        </p:nvSpPr>
        <p:spPr>
          <a:xfrm>
            <a:off x="7391400" y="6253163"/>
            <a:ext cx="3398520" cy="42671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accent1"/>
                </a:solidFill>
              </a:rPr>
              <a:t>图</a:t>
            </a:r>
            <a:r>
              <a:rPr lang="en-US" altLang="zh-CN" sz="2000" dirty="0">
                <a:solidFill>
                  <a:schemeClr val="accent1"/>
                </a:solidFill>
              </a:rPr>
              <a:t>2.3.1 </a:t>
            </a:r>
            <a:r>
              <a:rPr lang="zh-CN" altLang="en-US" sz="2000" dirty="0">
                <a:solidFill>
                  <a:schemeClr val="accent1"/>
                </a:solidFill>
              </a:rPr>
              <a:t>泛基因组相关概念图</a:t>
            </a:r>
          </a:p>
        </p:txBody>
      </p:sp>
    </p:spTree>
    <p:extLst>
      <p:ext uri="{BB962C8B-B14F-4D97-AF65-F5344CB8AC3E}">
        <p14:creationId xmlns:p14="http://schemas.microsoft.com/office/powerpoint/2010/main" val="3820086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a:xfrm>
            <a:off x="838200" y="365125"/>
            <a:ext cx="8714014" cy="1325563"/>
          </a:xfrm>
        </p:spPr>
        <p:txBody>
          <a:bodyPr/>
          <a:lstStyle/>
          <a:p>
            <a:r>
              <a:rPr lang="en-US" altLang="zh-CN" sz="4400" dirty="0">
                <a:solidFill>
                  <a:schemeClr val="tx1">
                    <a:lumMod val="85000"/>
                    <a:lumOff val="15000"/>
                  </a:schemeClr>
                </a:solidFill>
                <a:cs typeface="+mn-ea"/>
                <a:sym typeface="+mn-lt"/>
              </a:rPr>
              <a:t>2.3 </a:t>
            </a:r>
            <a:r>
              <a:rPr lang="zh-CN" altLang="en-US" dirty="0">
                <a:solidFill>
                  <a:schemeClr val="tx1">
                    <a:lumMod val="85000"/>
                    <a:lumOff val="15000"/>
                  </a:schemeClr>
                </a:solidFill>
                <a:cs typeface="+mn-ea"/>
                <a:sym typeface="+mn-lt"/>
              </a:rPr>
              <a:t>宏泛基因组部分</a:t>
            </a:r>
            <a:endParaRPr lang="zh-CN" altLang="en-US" dirty="0"/>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838200" y="1825625"/>
            <a:ext cx="10515600" cy="4276237"/>
          </a:xfrm>
        </p:spPr>
        <p:txBody>
          <a:bodyPr>
            <a:normAutofit/>
          </a:bodyPr>
          <a:lstStyle/>
          <a:p>
            <a:pPr defTabSz="429585">
              <a:spcAft>
                <a:spcPts val="486"/>
              </a:spcAft>
            </a:pPr>
            <a:r>
              <a:rPr lang="en-US" altLang="zh-CN" dirty="0">
                <a:latin typeface="URWPalladioL-Ital"/>
              </a:rPr>
              <a:t>2</a:t>
            </a:r>
            <a:r>
              <a:rPr lang="en-US" altLang="zh-CN" kern="1200" dirty="0">
                <a:latin typeface="URWPalladioL-Ital"/>
              </a:rPr>
              <a:t>.</a:t>
            </a:r>
            <a:r>
              <a:rPr lang="en-US" altLang="zh-CN" dirty="0">
                <a:latin typeface="URWPalladioL-Ital"/>
              </a:rPr>
              <a:t>3</a:t>
            </a:r>
            <a:r>
              <a:rPr lang="en-US" altLang="zh-CN" kern="1200" dirty="0">
                <a:latin typeface="URWPalladioL-Ital"/>
              </a:rPr>
              <a:t>.1 </a:t>
            </a:r>
            <a:r>
              <a:rPr lang="zh-CN" altLang="en-US" dirty="0">
                <a:latin typeface="URWPalladioL-Ital"/>
                <a:sym typeface="+mn-lt"/>
              </a:rPr>
              <a:t>关于泛基因组分析的分析改进</a:t>
            </a:r>
            <a:endParaRPr lang="en-US" altLang="zh-CN" dirty="0">
              <a:latin typeface="URWPalladioL-Ital"/>
              <a:sym typeface="+mn-lt"/>
            </a:endParaRPr>
          </a:p>
          <a:p>
            <a:pPr defTabSz="429585">
              <a:spcAft>
                <a:spcPts val="486"/>
              </a:spcAft>
            </a:pPr>
            <a:r>
              <a:rPr lang="en-US" altLang="zh-CN" dirty="0">
                <a:latin typeface="URWPalladioL-Ital"/>
                <a:sym typeface="+mn-lt"/>
              </a:rPr>
              <a:t>2.3.2 </a:t>
            </a:r>
            <a:r>
              <a:rPr lang="zh-CN" altLang="en-US" dirty="0">
                <a:latin typeface="URWPalladioL-Ital"/>
                <a:sym typeface="+mn-lt"/>
              </a:rPr>
              <a:t>关于泛基因组功能富集分析的分析改进</a:t>
            </a:r>
            <a:endParaRPr lang="en-US" altLang="zh-CN" dirty="0">
              <a:latin typeface="URWPalladioL-Ital"/>
              <a:sym typeface="+mn-lt"/>
            </a:endParaRPr>
          </a:p>
          <a:p>
            <a:pPr defTabSz="429585">
              <a:spcAft>
                <a:spcPts val="486"/>
              </a:spcAft>
            </a:pPr>
            <a:r>
              <a:rPr lang="en-US" altLang="zh-CN" dirty="0">
                <a:latin typeface="URWPalladioL-Ital"/>
                <a:sym typeface="+mn-lt"/>
              </a:rPr>
              <a:t>2.3.3 </a:t>
            </a:r>
            <a:r>
              <a:rPr lang="zh-CN" altLang="en-US" dirty="0">
                <a:latin typeface="URWPalladioL-Ital"/>
                <a:sym typeface="+mn-lt"/>
              </a:rPr>
              <a:t>关于宏泛基因组的分析建议</a:t>
            </a:r>
            <a:endParaRPr lang="zh-CN" altLang="en-US" dirty="0"/>
          </a:p>
          <a:p>
            <a:pPr defTabSz="429585">
              <a:spcAft>
                <a:spcPts val="486"/>
              </a:spcAft>
            </a:pPr>
            <a:endParaRPr lang="zh-CN" altLang="en-US" dirty="0"/>
          </a:p>
        </p:txBody>
      </p:sp>
    </p:spTree>
    <p:extLst>
      <p:ext uri="{BB962C8B-B14F-4D97-AF65-F5344CB8AC3E}">
        <p14:creationId xmlns:p14="http://schemas.microsoft.com/office/powerpoint/2010/main" val="355129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6454DC-EFF1-8EEF-48D6-0E855A3694A4}"/>
              </a:ext>
            </a:extLst>
          </p:cNvPr>
          <p:cNvSpPr>
            <a:spLocks noGrp="1"/>
          </p:cNvSpPr>
          <p:nvPr>
            <p:ph type="title"/>
          </p:nvPr>
        </p:nvSpPr>
        <p:spPr>
          <a:xfrm>
            <a:off x="838200" y="365125"/>
            <a:ext cx="8869680" cy="1325563"/>
          </a:xfrm>
        </p:spPr>
        <p:txBody>
          <a:bodyPr>
            <a:normAutofit/>
          </a:bodyPr>
          <a:lstStyle/>
          <a:p>
            <a:r>
              <a:rPr lang="en-US" altLang="zh-CN" dirty="0">
                <a:latin typeface="URWPalladioL-Ital"/>
                <a:sym typeface="+mn-lt"/>
              </a:rPr>
              <a:t>2.3.2 </a:t>
            </a:r>
            <a:r>
              <a:rPr lang="zh-CN" altLang="en-US" dirty="0">
                <a:latin typeface="URWPalladioL-Ital"/>
                <a:sym typeface="+mn-lt"/>
              </a:rPr>
              <a:t>关于泛基因组功能富集分析的分析改进</a:t>
            </a:r>
            <a:endParaRPr lang="zh-CN" altLang="en-US" dirty="0"/>
          </a:p>
        </p:txBody>
      </p:sp>
      <p:sp>
        <p:nvSpPr>
          <p:cNvPr id="3" name="内容占位符 2">
            <a:extLst>
              <a:ext uri="{FF2B5EF4-FFF2-40B4-BE49-F238E27FC236}">
                <a16:creationId xmlns:a16="http://schemas.microsoft.com/office/drawing/2014/main" id="{AE026F7A-9173-474C-6E63-3E67DD3C6453}"/>
              </a:ext>
            </a:extLst>
          </p:cNvPr>
          <p:cNvSpPr>
            <a:spLocks noGrp="1"/>
          </p:cNvSpPr>
          <p:nvPr>
            <p:ph idx="1"/>
          </p:nvPr>
        </p:nvSpPr>
        <p:spPr>
          <a:xfrm>
            <a:off x="838200" y="1825625"/>
            <a:ext cx="5090160" cy="2273935"/>
          </a:xfrm>
        </p:spPr>
        <p:txBody>
          <a:bodyPr/>
          <a:lstStyle/>
          <a:p>
            <a:r>
              <a:rPr lang="zh-CN" altLang="en-US" dirty="0"/>
              <a:t>关于</a:t>
            </a:r>
            <a:r>
              <a:rPr lang="en-US" altLang="zh-CN" dirty="0"/>
              <a:t>HL</a:t>
            </a:r>
            <a:r>
              <a:rPr lang="zh-CN" altLang="en-US" dirty="0"/>
              <a:t>型基因组筛选</a:t>
            </a:r>
            <a:r>
              <a:rPr lang="en-US" altLang="zh-CN" dirty="0"/>
              <a:t>:</a:t>
            </a:r>
          </a:p>
          <a:p>
            <a:pPr marL="457200" indent="-457200">
              <a:buFont typeface="Arial" panose="020B0604020202020204" pitchFamily="34" charset="0"/>
              <a:buChar char="•"/>
            </a:pPr>
            <a:r>
              <a:rPr lang="zh-CN" altLang="en-US" dirty="0"/>
              <a:t>应当参考核心簇与基因组数量之间的相关关系进行挑选，而且尽量选择完整度高的基因组</a:t>
            </a:r>
          </a:p>
        </p:txBody>
      </p:sp>
      <p:sp>
        <p:nvSpPr>
          <p:cNvPr id="6" name="内容占位符 2">
            <a:extLst>
              <a:ext uri="{FF2B5EF4-FFF2-40B4-BE49-F238E27FC236}">
                <a16:creationId xmlns:a16="http://schemas.microsoft.com/office/drawing/2014/main" id="{F4A71454-32B6-0DB5-6ABA-86B78A5589CF}"/>
              </a:ext>
            </a:extLst>
          </p:cNvPr>
          <p:cNvSpPr txBox="1">
            <a:spLocks/>
          </p:cNvSpPr>
          <p:nvPr/>
        </p:nvSpPr>
        <p:spPr>
          <a:xfrm>
            <a:off x="838200" y="4188460"/>
            <a:ext cx="5090160" cy="227393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关于</a:t>
            </a:r>
            <a:r>
              <a:rPr lang="en-US" altLang="zh-CN" dirty="0" err="1"/>
              <a:t>anvio</a:t>
            </a:r>
            <a:r>
              <a:rPr lang="zh-CN" altLang="en-US" dirty="0"/>
              <a:t>的富集系数</a:t>
            </a:r>
            <a:r>
              <a:rPr lang="en-US" altLang="zh-CN" dirty="0"/>
              <a:t>:</a:t>
            </a:r>
          </a:p>
          <a:p>
            <a:pPr marL="457200" indent="-457200">
              <a:buFont typeface="Arial" panose="020B0604020202020204" pitchFamily="34" charset="0"/>
              <a:buChar char="•"/>
            </a:pPr>
            <a:r>
              <a:rPr lang="zh-CN" altLang="en-US" dirty="0"/>
              <a:t>依照</a:t>
            </a:r>
            <a:r>
              <a:rPr lang="en-US" altLang="zh-CN" dirty="0" err="1"/>
              <a:t>anvio</a:t>
            </a:r>
            <a:r>
              <a:rPr lang="zh-CN" altLang="en-US" dirty="0"/>
              <a:t>的描述，事实上因为数量造成的影响再在计算富集系数的时候被考虑到了</a:t>
            </a:r>
          </a:p>
        </p:txBody>
      </p:sp>
      <p:grpSp>
        <p:nvGrpSpPr>
          <p:cNvPr id="12" name="组合 11">
            <a:extLst>
              <a:ext uri="{FF2B5EF4-FFF2-40B4-BE49-F238E27FC236}">
                <a16:creationId xmlns:a16="http://schemas.microsoft.com/office/drawing/2014/main" id="{20D4C56A-62C1-89C2-1C99-3241BE7CC983}"/>
              </a:ext>
            </a:extLst>
          </p:cNvPr>
          <p:cNvGrpSpPr/>
          <p:nvPr/>
        </p:nvGrpSpPr>
        <p:grpSpPr>
          <a:xfrm>
            <a:off x="6096000" y="2290230"/>
            <a:ext cx="6019800" cy="2885496"/>
            <a:chOff x="5928360" y="1133120"/>
            <a:chExt cx="6019800" cy="2885496"/>
          </a:xfrm>
        </p:grpSpPr>
        <p:pic>
          <p:nvPicPr>
            <p:cNvPr id="5" name="图片 4" descr="A screenshot of a graph&#10;&#10;描述已自动生成">
              <a:extLst>
                <a:ext uri="{FF2B5EF4-FFF2-40B4-BE49-F238E27FC236}">
                  <a16:creationId xmlns:a16="http://schemas.microsoft.com/office/drawing/2014/main" id="{CCC8530F-56DC-1DEE-F5E0-A8417CCEEE02}"/>
                </a:ext>
              </a:extLst>
            </p:cNvPr>
            <p:cNvPicPr>
              <a:picLocks noChangeAspect="1"/>
            </p:cNvPicPr>
            <p:nvPr/>
          </p:nvPicPr>
          <p:blipFill rotWithShape="1">
            <a:blip r:embed="rId2">
              <a:extLst>
                <a:ext uri="{28A0092B-C50C-407E-A947-70E740481C1C}">
                  <a14:useLocalDpi xmlns:a14="http://schemas.microsoft.com/office/drawing/2010/main" val="0"/>
                </a:ext>
              </a:extLst>
            </a:blip>
            <a:srcRect l="870" t="6327"/>
            <a:stretch/>
          </p:blipFill>
          <p:spPr>
            <a:xfrm>
              <a:off x="5928360" y="1133120"/>
              <a:ext cx="6019800" cy="2438792"/>
            </a:xfrm>
            <a:prstGeom prst="rect">
              <a:avLst/>
            </a:prstGeom>
          </p:spPr>
        </p:pic>
        <p:sp>
          <p:nvSpPr>
            <p:cNvPr id="7" name="内容占位符 2">
              <a:extLst>
                <a:ext uri="{FF2B5EF4-FFF2-40B4-BE49-F238E27FC236}">
                  <a16:creationId xmlns:a16="http://schemas.microsoft.com/office/drawing/2014/main" id="{C23B3713-39F4-69EF-A50C-EB20092B4426}"/>
                </a:ext>
              </a:extLst>
            </p:cNvPr>
            <p:cNvSpPr txBox="1">
              <a:spLocks/>
            </p:cNvSpPr>
            <p:nvPr/>
          </p:nvSpPr>
          <p:spPr>
            <a:xfrm>
              <a:off x="6614160" y="3541432"/>
              <a:ext cx="5090160" cy="47718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accent1"/>
                  </a:solidFill>
                </a:rPr>
                <a:t>图</a:t>
              </a:r>
              <a:r>
                <a:rPr lang="en-US" altLang="zh-CN" sz="2000" dirty="0">
                  <a:solidFill>
                    <a:schemeClr val="accent1"/>
                  </a:solidFill>
                </a:rPr>
                <a:t>2.3.2 </a:t>
              </a:r>
              <a:r>
                <a:rPr lang="zh-CN" altLang="en-US" sz="2000" dirty="0">
                  <a:solidFill>
                    <a:schemeClr val="accent1"/>
                  </a:solidFill>
                </a:rPr>
                <a:t>基因组数量与核心簇数量相关性图</a:t>
              </a:r>
            </a:p>
          </p:txBody>
        </p:sp>
      </p:grpSp>
      <p:grpSp>
        <p:nvGrpSpPr>
          <p:cNvPr id="11" name="组合 10">
            <a:extLst>
              <a:ext uri="{FF2B5EF4-FFF2-40B4-BE49-F238E27FC236}">
                <a16:creationId xmlns:a16="http://schemas.microsoft.com/office/drawing/2014/main" id="{B02D69CB-EBE2-1574-D983-90ED3F7EF45F}"/>
              </a:ext>
            </a:extLst>
          </p:cNvPr>
          <p:cNvGrpSpPr/>
          <p:nvPr/>
        </p:nvGrpSpPr>
        <p:grpSpPr>
          <a:xfrm>
            <a:off x="6031984" y="929640"/>
            <a:ext cx="5839976" cy="6064884"/>
            <a:chOff x="6096000" y="1133120"/>
            <a:chExt cx="5559539" cy="5768452"/>
          </a:xfrm>
        </p:grpSpPr>
        <p:pic>
          <p:nvPicPr>
            <p:cNvPr id="9" name="图片 8">
              <a:extLst>
                <a:ext uri="{FF2B5EF4-FFF2-40B4-BE49-F238E27FC236}">
                  <a16:creationId xmlns:a16="http://schemas.microsoft.com/office/drawing/2014/main" id="{D5EDE3A4-80A2-CEB1-04BF-D9E815957EA7}"/>
                </a:ext>
              </a:extLst>
            </p:cNvPr>
            <p:cNvPicPr>
              <a:picLocks noChangeAspect="1"/>
            </p:cNvPicPr>
            <p:nvPr/>
          </p:nvPicPr>
          <p:blipFill>
            <a:blip r:embed="rId3"/>
            <a:stretch>
              <a:fillRect/>
            </a:stretch>
          </p:blipFill>
          <p:spPr>
            <a:xfrm>
              <a:off x="6096000" y="1133120"/>
              <a:ext cx="5391899" cy="5434489"/>
            </a:xfrm>
            <a:prstGeom prst="rect">
              <a:avLst/>
            </a:prstGeom>
          </p:spPr>
        </p:pic>
        <p:sp>
          <p:nvSpPr>
            <p:cNvPr id="10" name="内容占位符 2">
              <a:extLst>
                <a:ext uri="{FF2B5EF4-FFF2-40B4-BE49-F238E27FC236}">
                  <a16:creationId xmlns:a16="http://schemas.microsoft.com/office/drawing/2014/main" id="{1A3C50CC-4853-DF76-97C9-9D1BA163062A}"/>
                </a:ext>
              </a:extLst>
            </p:cNvPr>
            <p:cNvSpPr txBox="1">
              <a:spLocks/>
            </p:cNvSpPr>
            <p:nvPr/>
          </p:nvSpPr>
          <p:spPr>
            <a:xfrm>
              <a:off x="6565379" y="6424388"/>
              <a:ext cx="5090160" cy="47718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accent1"/>
                  </a:solidFill>
                </a:rPr>
                <a:t>图</a:t>
              </a:r>
              <a:r>
                <a:rPr lang="en-US" altLang="zh-CN" sz="2000" dirty="0">
                  <a:solidFill>
                    <a:schemeClr val="accent1"/>
                  </a:solidFill>
                </a:rPr>
                <a:t>2.3.2 </a:t>
              </a:r>
              <a:r>
                <a:rPr lang="zh-CN" altLang="en-US" sz="2000" dirty="0">
                  <a:solidFill>
                    <a:schemeClr val="accent1"/>
                  </a:solidFill>
                </a:rPr>
                <a:t>基因组数量与核心簇数量相关性图</a:t>
              </a:r>
            </a:p>
          </p:txBody>
        </p:sp>
      </p:grpSp>
    </p:spTree>
    <p:extLst>
      <p:ext uri="{BB962C8B-B14F-4D97-AF65-F5344CB8AC3E}">
        <p14:creationId xmlns:p14="http://schemas.microsoft.com/office/powerpoint/2010/main" val="148058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a:xfrm>
            <a:off x="838200" y="365125"/>
            <a:ext cx="8714014" cy="1325563"/>
          </a:xfrm>
        </p:spPr>
        <p:txBody>
          <a:bodyPr/>
          <a:lstStyle/>
          <a:p>
            <a:r>
              <a:rPr lang="en-US" altLang="zh-CN" sz="4400" dirty="0">
                <a:solidFill>
                  <a:schemeClr val="tx1">
                    <a:lumMod val="85000"/>
                    <a:lumOff val="15000"/>
                  </a:schemeClr>
                </a:solidFill>
                <a:cs typeface="+mn-ea"/>
                <a:sym typeface="+mn-lt"/>
              </a:rPr>
              <a:t>2.3 </a:t>
            </a:r>
            <a:r>
              <a:rPr lang="zh-CN" altLang="en-US" dirty="0">
                <a:solidFill>
                  <a:schemeClr val="tx1">
                    <a:lumMod val="85000"/>
                    <a:lumOff val="15000"/>
                  </a:schemeClr>
                </a:solidFill>
                <a:cs typeface="+mn-ea"/>
                <a:sym typeface="+mn-lt"/>
              </a:rPr>
              <a:t>宏泛基因组部分</a:t>
            </a:r>
            <a:endParaRPr lang="zh-CN" altLang="en-US" dirty="0"/>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838200" y="1825625"/>
            <a:ext cx="10515600" cy="4276237"/>
          </a:xfrm>
        </p:spPr>
        <p:txBody>
          <a:bodyPr>
            <a:normAutofit/>
          </a:bodyPr>
          <a:lstStyle/>
          <a:p>
            <a:pPr defTabSz="429585">
              <a:spcAft>
                <a:spcPts val="486"/>
              </a:spcAft>
            </a:pPr>
            <a:r>
              <a:rPr lang="en-US" altLang="zh-CN" dirty="0">
                <a:latin typeface="URWPalladioL-Ital"/>
              </a:rPr>
              <a:t>2</a:t>
            </a:r>
            <a:r>
              <a:rPr lang="en-US" altLang="zh-CN" kern="1200" dirty="0">
                <a:latin typeface="URWPalladioL-Ital"/>
              </a:rPr>
              <a:t>.</a:t>
            </a:r>
            <a:r>
              <a:rPr lang="en-US" altLang="zh-CN" dirty="0">
                <a:latin typeface="URWPalladioL-Ital"/>
              </a:rPr>
              <a:t>3</a:t>
            </a:r>
            <a:r>
              <a:rPr lang="en-US" altLang="zh-CN" kern="1200" dirty="0">
                <a:latin typeface="URWPalladioL-Ital"/>
              </a:rPr>
              <a:t>.1 </a:t>
            </a:r>
            <a:r>
              <a:rPr lang="zh-CN" altLang="en-US" dirty="0">
                <a:latin typeface="URWPalladioL-Ital"/>
                <a:sym typeface="+mn-lt"/>
              </a:rPr>
              <a:t>关于泛基因组分析的分析改进</a:t>
            </a:r>
            <a:endParaRPr lang="en-US" altLang="zh-CN" dirty="0">
              <a:latin typeface="URWPalladioL-Ital"/>
              <a:sym typeface="+mn-lt"/>
            </a:endParaRPr>
          </a:p>
          <a:p>
            <a:pPr defTabSz="429585">
              <a:spcAft>
                <a:spcPts val="486"/>
              </a:spcAft>
            </a:pPr>
            <a:r>
              <a:rPr lang="en-US" altLang="zh-CN" dirty="0">
                <a:latin typeface="URWPalladioL-Ital"/>
                <a:sym typeface="+mn-lt"/>
              </a:rPr>
              <a:t>2.3.2 </a:t>
            </a:r>
            <a:r>
              <a:rPr lang="zh-CN" altLang="en-US" dirty="0">
                <a:latin typeface="URWPalladioL-Ital"/>
                <a:sym typeface="+mn-lt"/>
              </a:rPr>
              <a:t>关于泛基因组功能富集分析的分析改进</a:t>
            </a:r>
            <a:endParaRPr lang="en-US" altLang="zh-CN" dirty="0">
              <a:latin typeface="URWPalladioL-Ital"/>
              <a:sym typeface="+mn-lt"/>
            </a:endParaRPr>
          </a:p>
          <a:p>
            <a:pPr defTabSz="429585">
              <a:spcAft>
                <a:spcPts val="486"/>
              </a:spcAft>
            </a:pPr>
            <a:r>
              <a:rPr lang="en-US" altLang="zh-CN" dirty="0">
                <a:latin typeface="URWPalladioL-Ital"/>
                <a:sym typeface="+mn-lt"/>
              </a:rPr>
              <a:t>2.3.3 </a:t>
            </a:r>
            <a:r>
              <a:rPr lang="zh-CN" altLang="en-US" dirty="0">
                <a:latin typeface="URWPalladioL-Ital"/>
                <a:sym typeface="+mn-lt"/>
              </a:rPr>
              <a:t>关于宏泛基因组的分析建议</a:t>
            </a:r>
            <a:endParaRPr lang="zh-CN" altLang="en-US" dirty="0"/>
          </a:p>
          <a:p>
            <a:pPr defTabSz="429585">
              <a:spcAft>
                <a:spcPts val="486"/>
              </a:spcAft>
            </a:pPr>
            <a:endParaRPr lang="zh-CN" altLang="en-US" dirty="0"/>
          </a:p>
        </p:txBody>
      </p:sp>
    </p:spTree>
    <p:extLst>
      <p:ext uri="{BB962C8B-B14F-4D97-AF65-F5344CB8AC3E}">
        <p14:creationId xmlns:p14="http://schemas.microsoft.com/office/powerpoint/2010/main" val="58933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4A4AA3-2FC7-4989-9F3D-4C81DA46CEF1}"/>
              </a:ext>
            </a:extLst>
          </p:cNvPr>
          <p:cNvSpPr>
            <a:spLocks noGrp="1"/>
          </p:cNvSpPr>
          <p:nvPr>
            <p:ph type="title"/>
          </p:nvPr>
        </p:nvSpPr>
        <p:spPr/>
        <p:txBody>
          <a:bodyPr/>
          <a:lstStyle/>
          <a:p>
            <a:r>
              <a:rPr lang="en-US" altLang="zh-CN" dirty="0">
                <a:latin typeface="URWPalladioL-Ital"/>
                <a:sym typeface="+mn-lt"/>
              </a:rPr>
              <a:t>2.3.3 </a:t>
            </a:r>
            <a:r>
              <a:rPr lang="zh-CN" altLang="en-US" dirty="0">
                <a:latin typeface="URWPalladioL-Ital"/>
                <a:sym typeface="+mn-lt"/>
              </a:rPr>
              <a:t>关于宏泛基因组的分析建议</a:t>
            </a:r>
            <a:endParaRPr lang="zh-CN" altLang="en-US" dirty="0"/>
          </a:p>
        </p:txBody>
      </p:sp>
      <p:sp>
        <p:nvSpPr>
          <p:cNvPr id="3" name="内容占位符 2">
            <a:extLst>
              <a:ext uri="{FF2B5EF4-FFF2-40B4-BE49-F238E27FC236}">
                <a16:creationId xmlns:a16="http://schemas.microsoft.com/office/drawing/2014/main" id="{C851ECC1-4691-FFFE-99A9-EB81EE6178BD}"/>
              </a:ext>
            </a:extLst>
          </p:cNvPr>
          <p:cNvSpPr>
            <a:spLocks noGrp="1"/>
          </p:cNvSpPr>
          <p:nvPr>
            <p:ph idx="1"/>
          </p:nvPr>
        </p:nvSpPr>
        <p:spPr>
          <a:xfrm>
            <a:off x="838200" y="1825625"/>
            <a:ext cx="3916680" cy="4351338"/>
          </a:xfrm>
        </p:spPr>
        <p:txBody>
          <a:bodyPr/>
          <a:lstStyle/>
          <a:p>
            <a:r>
              <a:rPr lang="zh-CN" altLang="en-US" dirty="0"/>
              <a:t>加入</a:t>
            </a:r>
            <a:r>
              <a:rPr lang="en-US" altLang="zh-CN" dirty="0"/>
              <a:t>Tara</a:t>
            </a:r>
            <a:r>
              <a:rPr lang="zh-CN" altLang="en-US" dirty="0"/>
              <a:t>宏基因组搜库，可以拓展如</a:t>
            </a:r>
            <a:r>
              <a:rPr lang="en-US" altLang="zh-CN" dirty="0"/>
              <a:t>SNP</a:t>
            </a:r>
            <a:r>
              <a:rPr lang="zh-CN" altLang="en-US" dirty="0"/>
              <a:t>、</a:t>
            </a:r>
            <a:r>
              <a:rPr lang="en-US" altLang="zh-CN" dirty="0"/>
              <a:t>SNV</a:t>
            </a:r>
            <a:r>
              <a:rPr lang="zh-CN" altLang="en-US" dirty="0"/>
              <a:t>、分歧时间等内容</a:t>
            </a:r>
            <a:endParaRPr lang="en-US" altLang="zh-CN" dirty="0"/>
          </a:p>
          <a:p>
            <a:pPr marL="457200" indent="-457200">
              <a:buFont typeface="Arial" panose="020B0604020202020204" pitchFamily="34" charset="0"/>
              <a:buChar char="•"/>
            </a:pPr>
            <a:r>
              <a:rPr lang="en-US" altLang="zh-CN" dirty="0" err="1"/>
              <a:t>Anvio</a:t>
            </a:r>
            <a:r>
              <a:rPr lang="zh-CN" altLang="en-US" dirty="0"/>
              <a:t>本身称为宏泛基因组分析平台</a:t>
            </a:r>
            <a:endParaRPr lang="en-US" altLang="zh-CN" dirty="0"/>
          </a:p>
          <a:p>
            <a:r>
              <a:rPr lang="zh-CN" altLang="en-US" dirty="0"/>
              <a:t>基于宏基因组的群体演化分析可结合寄生微生物实现</a:t>
            </a:r>
            <a:endParaRPr lang="en-US" altLang="zh-CN" dirty="0"/>
          </a:p>
          <a:p>
            <a:pPr marL="457200" indent="-457200">
              <a:buFont typeface="Arial" panose="020B0604020202020204" pitchFamily="34" charset="0"/>
              <a:buChar char="•"/>
            </a:pPr>
            <a:r>
              <a:rPr lang="zh-CN" altLang="en-US" dirty="0"/>
              <a:t>这依赖于宏基因组和分歧时间推断</a:t>
            </a:r>
            <a:endParaRPr lang="en-US" altLang="zh-CN" dirty="0"/>
          </a:p>
        </p:txBody>
      </p:sp>
      <p:pic>
        <p:nvPicPr>
          <p:cNvPr id="5" name="图片 4">
            <a:extLst>
              <a:ext uri="{FF2B5EF4-FFF2-40B4-BE49-F238E27FC236}">
                <a16:creationId xmlns:a16="http://schemas.microsoft.com/office/drawing/2014/main" id="{2B6B8060-ED72-2D51-40B5-9586B4F830BC}"/>
              </a:ext>
            </a:extLst>
          </p:cNvPr>
          <p:cNvPicPr>
            <a:picLocks noChangeAspect="1"/>
          </p:cNvPicPr>
          <p:nvPr/>
        </p:nvPicPr>
        <p:blipFill>
          <a:blip r:embed="rId2"/>
          <a:stretch>
            <a:fillRect/>
          </a:stretch>
        </p:blipFill>
        <p:spPr>
          <a:xfrm>
            <a:off x="4676842" y="1518028"/>
            <a:ext cx="7397171" cy="4808538"/>
          </a:xfrm>
          <a:prstGeom prst="rect">
            <a:avLst/>
          </a:prstGeom>
        </p:spPr>
      </p:pic>
    </p:spTree>
    <p:extLst>
      <p:ext uri="{BB962C8B-B14F-4D97-AF65-F5344CB8AC3E}">
        <p14:creationId xmlns:p14="http://schemas.microsoft.com/office/powerpoint/2010/main" val="55582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49761FD-F978-4962-B0D6-41769080FB75}"/>
              </a:ext>
            </a:extLst>
          </p:cNvPr>
          <p:cNvSpPr/>
          <p:nvPr/>
        </p:nvSpPr>
        <p:spPr>
          <a:xfrm>
            <a:off x="179185" y="176662"/>
            <a:ext cx="1961536" cy="1701473"/>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a:extLst>
              <a:ext uri="{FF2B5EF4-FFF2-40B4-BE49-F238E27FC236}">
                <a16:creationId xmlns:a16="http://schemas.microsoft.com/office/drawing/2014/main" id="{104A85DC-2074-4BC1-B28C-776998348689}"/>
              </a:ext>
            </a:extLst>
          </p:cNvPr>
          <p:cNvSpPr/>
          <p:nvPr/>
        </p:nvSpPr>
        <p:spPr>
          <a:xfrm>
            <a:off x="9795281" y="5051483"/>
            <a:ext cx="2217533" cy="150237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圆角矩形 5">
            <a:extLst>
              <a:ext uri="{FF2B5EF4-FFF2-40B4-BE49-F238E27FC236}">
                <a16:creationId xmlns:a16="http://schemas.microsoft.com/office/drawing/2014/main" id="{9E98047A-79DA-4634-8EC0-80DB78D2CDA4}"/>
              </a:ext>
            </a:extLst>
          </p:cNvPr>
          <p:cNvSpPr/>
          <p:nvPr/>
        </p:nvSpPr>
        <p:spPr>
          <a:xfrm>
            <a:off x="403122" y="350072"/>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4" name="图片 13">
            <a:extLst>
              <a:ext uri="{FF2B5EF4-FFF2-40B4-BE49-F238E27FC236}">
                <a16:creationId xmlns:a16="http://schemas.microsoft.com/office/drawing/2014/main" id="{35B77609-DDC8-4A98-B240-67F253CA61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1985" y="694478"/>
            <a:ext cx="1206500" cy="1206500"/>
          </a:xfrm>
          <a:prstGeom prst="rect">
            <a:avLst/>
          </a:prstGeom>
        </p:spPr>
      </p:pic>
      <p:sp>
        <p:nvSpPr>
          <p:cNvPr id="19" name="椭圆 18">
            <a:extLst>
              <a:ext uri="{FF2B5EF4-FFF2-40B4-BE49-F238E27FC236}">
                <a16:creationId xmlns:a16="http://schemas.microsoft.com/office/drawing/2014/main" id="{73DB0E6F-A399-4C10-9027-F52559B6FAEA}"/>
              </a:ext>
            </a:extLst>
          </p:cNvPr>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bg1"/>
                </a:solidFill>
                <a:cs typeface="+mn-ea"/>
                <a:sym typeface="+mn-lt"/>
              </a:rPr>
              <a:t>3</a:t>
            </a:r>
            <a:endParaRPr lang="zh-CN" altLang="en-US" sz="13800" b="1" dirty="0">
              <a:solidFill>
                <a:schemeClr val="bg1"/>
              </a:solidFill>
              <a:cs typeface="+mn-ea"/>
              <a:sym typeface="+mn-lt"/>
            </a:endParaRPr>
          </a:p>
        </p:txBody>
      </p:sp>
      <p:sp>
        <p:nvSpPr>
          <p:cNvPr id="20" name="文本框 19">
            <a:extLst>
              <a:ext uri="{FF2B5EF4-FFF2-40B4-BE49-F238E27FC236}">
                <a16:creationId xmlns:a16="http://schemas.microsoft.com/office/drawing/2014/main" id="{F9D44AE4-CAB9-4C88-A9B9-1235E51A6943}"/>
              </a:ext>
            </a:extLst>
          </p:cNvPr>
          <p:cNvSpPr txBox="1"/>
          <p:nvPr/>
        </p:nvSpPr>
        <p:spPr>
          <a:xfrm>
            <a:off x="4476984" y="2420811"/>
            <a:ext cx="6894021" cy="769441"/>
          </a:xfrm>
          <a:prstGeom prst="rect">
            <a:avLst/>
          </a:prstGeom>
          <a:noFill/>
        </p:spPr>
        <p:txBody>
          <a:bodyPr wrap="square" rtlCol="0">
            <a:spAutoFit/>
          </a:bodyPr>
          <a:lstStyle/>
          <a:p>
            <a:pPr algn="dist" defTabSz="429585">
              <a:spcAft>
                <a:spcPts val="486"/>
              </a:spcAft>
            </a:pPr>
            <a:r>
              <a:rPr lang="zh-CN" altLang="en-US" sz="4400" dirty="0">
                <a:solidFill>
                  <a:srgbClr val="1C4885"/>
                </a:solidFill>
                <a:cs typeface="+mn-ea"/>
                <a:sym typeface="+mn-lt"/>
              </a:rPr>
              <a:t>工作计划及预期结果</a:t>
            </a:r>
          </a:p>
        </p:txBody>
      </p:sp>
      <p:cxnSp>
        <p:nvCxnSpPr>
          <p:cNvPr id="21" name="直接连接符 20">
            <a:extLst>
              <a:ext uri="{FF2B5EF4-FFF2-40B4-BE49-F238E27FC236}">
                <a16:creationId xmlns:a16="http://schemas.microsoft.com/office/drawing/2014/main" id="{35E3F2A7-84F6-4626-8ED3-DB26EE6B33C4}"/>
              </a:ext>
            </a:extLst>
          </p:cNvPr>
          <p:cNvCxnSpPr/>
          <p:nvPr/>
        </p:nvCxnSpPr>
        <p:spPr>
          <a:xfrm>
            <a:off x="4663554" y="3428999"/>
            <a:ext cx="111240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3D8A3D2B-E224-4682-9007-E029F9A813A4}"/>
              </a:ext>
            </a:extLst>
          </p:cNvPr>
          <p:cNvSpPr txBox="1"/>
          <p:nvPr/>
        </p:nvSpPr>
        <p:spPr>
          <a:xfrm>
            <a:off x="4663554" y="3484486"/>
            <a:ext cx="6894021" cy="1938992"/>
          </a:xfrm>
          <a:prstGeom prst="rect">
            <a:avLst/>
          </a:prstGeom>
          <a:noFill/>
        </p:spPr>
        <p:txBody>
          <a:bodyPr wrap="square" rtlCol="0">
            <a:spAutoFit/>
          </a:bodyPr>
          <a:lstStyle/>
          <a:p>
            <a:r>
              <a:rPr lang="en-US" altLang="zh-CN" sz="2400" dirty="0">
                <a:solidFill>
                  <a:schemeClr val="tx1">
                    <a:lumMod val="85000"/>
                    <a:lumOff val="15000"/>
                  </a:schemeClr>
                </a:solidFill>
                <a:cs typeface="+mn-ea"/>
                <a:sym typeface="+mn-lt"/>
              </a:rPr>
              <a:t>3.1 </a:t>
            </a:r>
            <a:r>
              <a:rPr lang="zh-CN" altLang="en-US" sz="2400" dirty="0">
                <a:solidFill>
                  <a:schemeClr val="tx1">
                    <a:lumMod val="85000"/>
                    <a:lumOff val="15000"/>
                  </a:schemeClr>
                </a:solidFill>
                <a:cs typeface="+mn-ea"/>
                <a:sym typeface="+mn-lt"/>
              </a:rPr>
              <a:t>系统发育分析部分</a:t>
            </a:r>
            <a:endParaRPr lang="en-US" altLang="zh-CN" sz="2400" dirty="0">
              <a:solidFill>
                <a:schemeClr val="tx1">
                  <a:lumMod val="85000"/>
                  <a:lumOff val="15000"/>
                </a:schemeClr>
              </a:solidFill>
              <a:cs typeface="+mn-ea"/>
              <a:sym typeface="+mn-lt"/>
            </a:endParaRPr>
          </a:p>
          <a:p>
            <a:r>
              <a:rPr lang="en-US" altLang="zh-CN" sz="2400" dirty="0">
                <a:solidFill>
                  <a:schemeClr val="tx1">
                    <a:lumMod val="85000"/>
                    <a:lumOff val="15000"/>
                  </a:schemeClr>
                </a:solidFill>
                <a:cs typeface="+mn-ea"/>
                <a:sym typeface="+mn-lt"/>
              </a:rPr>
              <a:t>3.2 </a:t>
            </a:r>
            <a:r>
              <a:rPr lang="zh-CN" altLang="en-US" sz="2400" dirty="0">
                <a:solidFill>
                  <a:schemeClr val="tx1">
                    <a:lumMod val="85000"/>
                    <a:lumOff val="15000"/>
                  </a:schemeClr>
                </a:solidFill>
                <a:cs typeface="+mn-ea"/>
                <a:sym typeface="+mn-lt"/>
              </a:rPr>
              <a:t>群体遗传学分析部分</a:t>
            </a:r>
            <a:endParaRPr lang="en-US" altLang="zh-CN" sz="2400" dirty="0">
              <a:solidFill>
                <a:schemeClr val="tx1">
                  <a:lumMod val="85000"/>
                  <a:lumOff val="15000"/>
                </a:schemeClr>
              </a:solidFill>
              <a:cs typeface="+mn-ea"/>
              <a:sym typeface="+mn-lt"/>
            </a:endParaRPr>
          </a:p>
          <a:p>
            <a:r>
              <a:rPr lang="en-US" altLang="zh-CN" sz="2400" dirty="0">
                <a:solidFill>
                  <a:schemeClr val="tx1">
                    <a:lumMod val="85000"/>
                    <a:lumOff val="15000"/>
                  </a:schemeClr>
                </a:solidFill>
                <a:cs typeface="+mn-ea"/>
                <a:sym typeface="+mn-lt"/>
              </a:rPr>
              <a:t>3.3 </a:t>
            </a:r>
            <a:r>
              <a:rPr lang="zh-CN" altLang="en-US" sz="2400" dirty="0">
                <a:solidFill>
                  <a:schemeClr val="tx1">
                    <a:lumMod val="85000"/>
                    <a:lumOff val="15000"/>
                  </a:schemeClr>
                </a:solidFill>
                <a:cs typeface="+mn-ea"/>
                <a:sym typeface="+mn-lt"/>
              </a:rPr>
              <a:t>宏泛基因组与宏转录组部分</a:t>
            </a:r>
            <a:endParaRPr lang="en-US" altLang="zh-CN" sz="2400" dirty="0">
              <a:solidFill>
                <a:schemeClr val="tx1">
                  <a:lumMod val="85000"/>
                  <a:lumOff val="15000"/>
                </a:schemeClr>
              </a:solidFill>
              <a:cs typeface="+mn-ea"/>
              <a:sym typeface="+mn-lt"/>
            </a:endParaRPr>
          </a:p>
          <a:p>
            <a:endParaRPr lang="en-US" altLang="zh-CN" sz="2400" dirty="0">
              <a:solidFill>
                <a:schemeClr val="tx1">
                  <a:lumMod val="85000"/>
                  <a:lumOff val="15000"/>
                </a:schemeClr>
              </a:solidFill>
              <a:cs typeface="+mn-ea"/>
              <a:sym typeface="+mn-lt"/>
            </a:endParaRPr>
          </a:p>
          <a:p>
            <a:endParaRPr lang="zh-CN" altLang="en-US" sz="2400" dirty="0">
              <a:solidFill>
                <a:schemeClr val="tx1">
                  <a:lumMod val="85000"/>
                  <a:lumOff val="15000"/>
                </a:schemeClr>
              </a:solidFill>
              <a:cs typeface="+mn-ea"/>
              <a:sym typeface="+mn-lt"/>
            </a:endParaRPr>
          </a:p>
        </p:txBody>
      </p:sp>
    </p:spTree>
    <p:extLst>
      <p:ext uri="{BB962C8B-B14F-4D97-AF65-F5344CB8AC3E}">
        <p14:creationId xmlns:p14="http://schemas.microsoft.com/office/powerpoint/2010/main" val="1278910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DA994A37-7091-4A16-8A64-3E75B38E48FE}"/>
              </a:ext>
            </a:extLst>
          </p:cNvPr>
          <p:cNvSpPr/>
          <p:nvPr/>
        </p:nvSpPr>
        <p:spPr>
          <a:xfrm>
            <a:off x="179185" y="176662"/>
            <a:ext cx="1961536" cy="1701473"/>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a:extLst>
              <a:ext uri="{FF2B5EF4-FFF2-40B4-BE49-F238E27FC236}">
                <a16:creationId xmlns:a16="http://schemas.microsoft.com/office/drawing/2014/main" id="{EB552534-E374-4964-96EE-AD7235FF4DDB}"/>
              </a:ext>
            </a:extLst>
          </p:cNvPr>
          <p:cNvSpPr/>
          <p:nvPr/>
        </p:nvSpPr>
        <p:spPr>
          <a:xfrm>
            <a:off x="9795281" y="5051483"/>
            <a:ext cx="2217533" cy="150237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圆角矩形 5">
            <a:extLst>
              <a:ext uri="{FF2B5EF4-FFF2-40B4-BE49-F238E27FC236}">
                <a16:creationId xmlns:a16="http://schemas.microsoft.com/office/drawing/2014/main" id="{2254265C-A156-48DE-9D23-485EBF81D379}"/>
              </a:ext>
            </a:extLst>
          </p:cNvPr>
          <p:cNvSpPr/>
          <p:nvPr/>
        </p:nvSpPr>
        <p:spPr>
          <a:xfrm>
            <a:off x="403122" y="350072"/>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6" name="图片 15">
            <a:extLst>
              <a:ext uri="{FF2B5EF4-FFF2-40B4-BE49-F238E27FC236}">
                <a16:creationId xmlns:a16="http://schemas.microsoft.com/office/drawing/2014/main" id="{B1B3E3C6-542A-4505-813E-67132E41C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1985" y="694478"/>
            <a:ext cx="1206500" cy="1206500"/>
          </a:xfrm>
          <a:prstGeom prst="rect">
            <a:avLst/>
          </a:prstGeom>
        </p:spPr>
      </p:pic>
      <p:sp>
        <p:nvSpPr>
          <p:cNvPr id="21" name="椭圆 20">
            <a:extLst>
              <a:ext uri="{FF2B5EF4-FFF2-40B4-BE49-F238E27FC236}">
                <a16:creationId xmlns:a16="http://schemas.microsoft.com/office/drawing/2014/main" id="{609436D0-E358-44E2-8265-159769DAAAE6}"/>
              </a:ext>
            </a:extLst>
          </p:cNvPr>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a:solidFill>
                  <a:schemeClr val="bg1"/>
                </a:solidFill>
                <a:cs typeface="+mn-ea"/>
                <a:sym typeface="+mn-lt"/>
              </a:rPr>
              <a:t>1</a:t>
            </a:r>
            <a:endParaRPr lang="zh-CN" altLang="en-US" sz="13800" b="1">
              <a:solidFill>
                <a:schemeClr val="bg1"/>
              </a:solidFill>
              <a:cs typeface="+mn-ea"/>
              <a:sym typeface="+mn-lt"/>
            </a:endParaRPr>
          </a:p>
        </p:txBody>
      </p:sp>
      <p:sp>
        <p:nvSpPr>
          <p:cNvPr id="22" name="文本框 21">
            <a:extLst>
              <a:ext uri="{FF2B5EF4-FFF2-40B4-BE49-F238E27FC236}">
                <a16:creationId xmlns:a16="http://schemas.microsoft.com/office/drawing/2014/main" id="{D1BDE5D6-B925-4BAD-9241-AAC1F1FC3EBA}"/>
              </a:ext>
            </a:extLst>
          </p:cNvPr>
          <p:cNvSpPr txBox="1"/>
          <p:nvPr/>
        </p:nvSpPr>
        <p:spPr>
          <a:xfrm>
            <a:off x="4476985" y="2420811"/>
            <a:ext cx="5760360" cy="769441"/>
          </a:xfrm>
          <a:prstGeom prst="rect">
            <a:avLst/>
          </a:prstGeom>
          <a:noFill/>
        </p:spPr>
        <p:txBody>
          <a:bodyPr wrap="square" rtlCol="0">
            <a:spAutoFit/>
          </a:bodyPr>
          <a:lstStyle/>
          <a:p>
            <a:pPr algn="dist"/>
            <a:r>
              <a:rPr lang="zh-CN" altLang="en-US" sz="4400" dirty="0">
                <a:solidFill>
                  <a:srgbClr val="1C4885"/>
                </a:solidFill>
                <a:cs typeface="+mn-ea"/>
                <a:sym typeface="+mn-lt"/>
              </a:rPr>
              <a:t>背景介绍</a:t>
            </a:r>
          </a:p>
        </p:txBody>
      </p:sp>
      <p:cxnSp>
        <p:nvCxnSpPr>
          <p:cNvPr id="23" name="直接连接符 22">
            <a:extLst>
              <a:ext uri="{FF2B5EF4-FFF2-40B4-BE49-F238E27FC236}">
                <a16:creationId xmlns:a16="http://schemas.microsoft.com/office/drawing/2014/main" id="{53B0694F-610D-4FC7-9049-C22B698F359E}"/>
              </a:ext>
            </a:extLst>
          </p:cNvPr>
          <p:cNvCxnSpPr>
            <a:cxnSpLocks/>
          </p:cNvCxnSpPr>
          <p:nvPr/>
        </p:nvCxnSpPr>
        <p:spPr>
          <a:xfrm>
            <a:off x="4663554" y="3428999"/>
            <a:ext cx="5573791"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3892DE58-8017-4E54-ADDA-9555E0C1CA98}"/>
              </a:ext>
            </a:extLst>
          </p:cNvPr>
          <p:cNvSpPr txBox="1"/>
          <p:nvPr/>
        </p:nvSpPr>
        <p:spPr>
          <a:xfrm>
            <a:off x="4663553" y="3674436"/>
            <a:ext cx="5985271" cy="1200329"/>
          </a:xfrm>
          <a:prstGeom prst="rect">
            <a:avLst/>
          </a:prstGeom>
          <a:noFill/>
        </p:spPr>
        <p:txBody>
          <a:bodyPr wrap="square" rtlCol="0">
            <a:spAutoFit/>
          </a:bodyPr>
          <a:lstStyle/>
          <a:p>
            <a:r>
              <a:rPr lang="en-US" altLang="zh-CN" sz="2400" dirty="0">
                <a:solidFill>
                  <a:schemeClr val="tx1">
                    <a:lumMod val="85000"/>
                    <a:lumOff val="15000"/>
                  </a:schemeClr>
                </a:solidFill>
                <a:cs typeface="+mn-ea"/>
                <a:sym typeface="+mn-lt"/>
              </a:rPr>
              <a:t>1.1 </a:t>
            </a:r>
            <a:r>
              <a:rPr lang="zh-CN" altLang="en-US" sz="2400" dirty="0">
                <a:solidFill>
                  <a:schemeClr val="tx1">
                    <a:lumMod val="85000"/>
                    <a:lumOff val="15000"/>
                  </a:schemeClr>
                </a:solidFill>
                <a:cs typeface="+mn-ea"/>
                <a:sym typeface="+mn-lt"/>
              </a:rPr>
              <a:t>原绿球藻简介</a:t>
            </a:r>
            <a:endParaRPr lang="en-US" altLang="zh-CN" sz="2400" dirty="0">
              <a:solidFill>
                <a:schemeClr val="tx1">
                  <a:lumMod val="85000"/>
                  <a:lumOff val="15000"/>
                </a:schemeClr>
              </a:solidFill>
              <a:cs typeface="+mn-ea"/>
              <a:sym typeface="+mn-lt"/>
            </a:endParaRPr>
          </a:p>
          <a:p>
            <a:r>
              <a:rPr lang="en-US" altLang="zh-CN" sz="2400" dirty="0">
                <a:solidFill>
                  <a:schemeClr val="tx1">
                    <a:lumMod val="85000"/>
                    <a:lumOff val="15000"/>
                  </a:schemeClr>
                </a:solidFill>
                <a:cs typeface="+mn-ea"/>
                <a:sym typeface="+mn-lt"/>
              </a:rPr>
              <a:t>1.2 </a:t>
            </a:r>
            <a:r>
              <a:rPr lang="zh-CN" altLang="en-US" sz="2400" dirty="0">
                <a:solidFill>
                  <a:schemeClr val="tx1">
                    <a:lumMod val="85000"/>
                    <a:lumOff val="15000"/>
                  </a:schemeClr>
                </a:solidFill>
                <a:cs typeface="+mn-ea"/>
                <a:sym typeface="+mn-lt"/>
              </a:rPr>
              <a:t>原绿球藻的基因组</a:t>
            </a:r>
            <a:endParaRPr lang="en-US" altLang="zh-CN" sz="2400" dirty="0">
              <a:solidFill>
                <a:schemeClr val="tx1">
                  <a:lumMod val="85000"/>
                  <a:lumOff val="15000"/>
                </a:schemeClr>
              </a:solidFill>
              <a:cs typeface="+mn-ea"/>
              <a:sym typeface="+mn-lt"/>
            </a:endParaRPr>
          </a:p>
          <a:p>
            <a:r>
              <a:rPr lang="en-US" altLang="zh-CN" sz="2400" dirty="0">
                <a:solidFill>
                  <a:schemeClr val="tx1">
                    <a:lumMod val="85000"/>
                    <a:lumOff val="15000"/>
                  </a:schemeClr>
                </a:solidFill>
                <a:cs typeface="+mn-ea"/>
                <a:sym typeface="+mn-lt"/>
              </a:rPr>
              <a:t>1.3 </a:t>
            </a:r>
            <a:r>
              <a:rPr lang="zh-CN" altLang="en-US" sz="2400" dirty="0">
                <a:solidFill>
                  <a:schemeClr val="tx1">
                    <a:lumMod val="85000"/>
                    <a:lumOff val="15000"/>
                  </a:schemeClr>
                </a:solidFill>
                <a:cs typeface="+mn-ea"/>
                <a:sym typeface="+mn-lt"/>
              </a:rPr>
              <a:t>原绿球藻的生态型分化</a:t>
            </a:r>
          </a:p>
        </p:txBody>
      </p:sp>
    </p:spTree>
    <p:extLst>
      <p:ext uri="{BB962C8B-B14F-4D97-AF65-F5344CB8AC3E}">
        <p14:creationId xmlns:p14="http://schemas.microsoft.com/office/powerpoint/2010/main" val="797943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A0A886-6E08-05E4-285A-3D74B931FE33}"/>
              </a:ext>
            </a:extLst>
          </p:cNvPr>
          <p:cNvSpPr>
            <a:spLocks noGrp="1"/>
          </p:cNvSpPr>
          <p:nvPr>
            <p:ph type="title"/>
          </p:nvPr>
        </p:nvSpPr>
        <p:spPr/>
        <p:txBody>
          <a:bodyPr/>
          <a:lstStyle/>
          <a:p>
            <a:r>
              <a:rPr lang="en-US" altLang="zh-CN" sz="4400" dirty="0">
                <a:solidFill>
                  <a:schemeClr val="tx1">
                    <a:lumMod val="85000"/>
                    <a:lumOff val="15000"/>
                  </a:schemeClr>
                </a:solidFill>
                <a:cs typeface="+mn-ea"/>
                <a:sym typeface="+mn-lt"/>
              </a:rPr>
              <a:t>3.1 </a:t>
            </a:r>
            <a:r>
              <a:rPr lang="zh-CN" altLang="en-US" sz="4400" dirty="0">
                <a:solidFill>
                  <a:schemeClr val="tx1">
                    <a:lumMod val="85000"/>
                    <a:lumOff val="15000"/>
                  </a:schemeClr>
                </a:solidFill>
                <a:cs typeface="+mn-ea"/>
                <a:sym typeface="+mn-lt"/>
              </a:rPr>
              <a:t>系统发育分析</a:t>
            </a:r>
            <a:r>
              <a:rPr lang="zh-CN" altLang="en-US" dirty="0">
                <a:solidFill>
                  <a:schemeClr val="tx1">
                    <a:lumMod val="85000"/>
                    <a:lumOff val="15000"/>
                  </a:schemeClr>
                </a:solidFill>
                <a:cs typeface="+mn-ea"/>
                <a:sym typeface="+mn-lt"/>
              </a:rPr>
              <a:t>部分</a:t>
            </a:r>
            <a:endParaRPr lang="zh-CN" altLang="en-US" dirty="0"/>
          </a:p>
        </p:txBody>
      </p:sp>
      <p:sp>
        <p:nvSpPr>
          <p:cNvPr id="3" name="内容占位符 2">
            <a:extLst>
              <a:ext uri="{FF2B5EF4-FFF2-40B4-BE49-F238E27FC236}">
                <a16:creationId xmlns:a16="http://schemas.microsoft.com/office/drawing/2014/main" id="{6AC20914-C662-C8FF-18E3-C376CFB9EF78}"/>
              </a:ext>
            </a:extLst>
          </p:cNvPr>
          <p:cNvSpPr>
            <a:spLocks noGrp="1"/>
          </p:cNvSpPr>
          <p:nvPr>
            <p:ph idx="1"/>
          </p:nvPr>
        </p:nvSpPr>
        <p:spPr>
          <a:xfrm>
            <a:off x="838200" y="1690688"/>
            <a:ext cx="9383486" cy="4351338"/>
          </a:xfrm>
        </p:spPr>
        <p:txBody>
          <a:bodyPr>
            <a:normAutofit/>
          </a:bodyPr>
          <a:lstStyle/>
          <a:p>
            <a:r>
              <a:rPr lang="zh-CN" altLang="en-US" dirty="0"/>
              <a:t>校正原绿球藻的整体进化树和</a:t>
            </a:r>
            <a:r>
              <a:rPr lang="en-US" altLang="zh-CN" dirty="0"/>
              <a:t>clade   </a:t>
            </a:r>
          </a:p>
          <a:p>
            <a:pPr marL="457200" indent="-457200">
              <a:buFont typeface="Arial" panose="020B0604020202020204" pitchFamily="34" charset="0"/>
              <a:buChar char="•"/>
            </a:pPr>
            <a:r>
              <a:rPr lang="zh-CN" altLang="en-US" dirty="0"/>
              <a:t>明确一个用于原绿球藻系统进化树构建的</a:t>
            </a:r>
            <a:r>
              <a:rPr lang="en-US" altLang="zh-CN" dirty="0"/>
              <a:t>marker gene</a:t>
            </a:r>
            <a:r>
              <a:rPr lang="zh-CN" altLang="en-US" dirty="0"/>
              <a:t>集   </a:t>
            </a:r>
            <a:endParaRPr lang="en-US" altLang="zh-CN" dirty="0"/>
          </a:p>
          <a:p>
            <a:pPr marL="457200" indent="-457200">
              <a:buFont typeface="Arial" panose="020B0604020202020204" pitchFamily="34" charset="0"/>
              <a:buChar char="•"/>
            </a:pPr>
            <a:r>
              <a:rPr lang="zh-CN" altLang="en-US" dirty="0"/>
              <a:t>对于每一个</a:t>
            </a:r>
            <a:r>
              <a:rPr lang="en-US" altLang="zh-CN" dirty="0"/>
              <a:t>clade(</a:t>
            </a:r>
            <a:r>
              <a:rPr lang="zh-CN" altLang="en-US" dirty="0"/>
              <a:t>具有可操作性</a:t>
            </a:r>
            <a:r>
              <a:rPr lang="en-US" altLang="zh-CN" dirty="0"/>
              <a:t>)</a:t>
            </a:r>
            <a:r>
              <a:rPr lang="zh-CN" altLang="en-US" dirty="0"/>
              <a:t>重新挑选</a:t>
            </a:r>
            <a:r>
              <a:rPr lang="en-US" altLang="zh-CN" dirty="0"/>
              <a:t>marker gene</a:t>
            </a:r>
            <a:r>
              <a:rPr lang="zh-CN" altLang="en-US" dirty="0"/>
              <a:t>集用于建树，以进行高分辨率划分</a:t>
            </a:r>
            <a:endParaRPr lang="en-US" altLang="zh-CN" dirty="0"/>
          </a:p>
          <a:p>
            <a:pPr marL="457200" indent="-457200">
              <a:buFont typeface="Arial" panose="020B0604020202020204" pitchFamily="34" charset="0"/>
              <a:buChar char="•"/>
            </a:pPr>
            <a:r>
              <a:rPr lang="zh-CN" altLang="en-US" dirty="0"/>
              <a:t>参考树形，与宏转录组、宏基因组搜库结果，以及</a:t>
            </a:r>
            <a:r>
              <a:rPr lang="en-US" altLang="zh-CN" dirty="0" err="1"/>
              <a:t>timetree</a:t>
            </a:r>
            <a:r>
              <a:rPr lang="zh-CN" altLang="en-US" dirty="0"/>
              <a:t>等结合，推断原绿球藻的起源环境，以及与特殊地质事件的关系</a:t>
            </a:r>
            <a:endParaRPr lang="en-US" altLang="zh-CN" dirty="0"/>
          </a:p>
        </p:txBody>
      </p:sp>
    </p:spTree>
    <p:extLst>
      <p:ext uri="{BB962C8B-B14F-4D97-AF65-F5344CB8AC3E}">
        <p14:creationId xmlns:p14="http://schemas.microsoft.com/office/powerpoint/2010/main" val="1298517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A0A886-6E08-05E4-285A-3D74B931FE33}"/>
              </a:ext>
            </a:extLst>
          </p:cNvPr>
          <p:cNvSpPr>
            <a:spLocks noGrp="1"/>
          </p:cNvSpPr>
          <p:nvPr>
            <p:ph type="title"/>
          </p:nvPr>
        </p:nvSpPr>
        <p:spPr/>
        <p:txBody>
          <a:bodyPr/>
          <a:lstStyle/>
          <a:p>
            <a:r>
              <a:rPr lang="en-US" altLang="zh-CN" sz="4400" dirty="0">
                <a:solidFill>
                  <a:schemeClr val="tx1">
                    <a:lumMod val="85000"/>
                    <a:lumOff val="15000"/>
                  </a:schemeClr>
                </a:solidFill>
                <a:cs typeface="+mn-ea"/>
                <a:sym typeface="+mn-lt"/>
              </a:rPr>
              <a:t>3.2 </a:t>
            </a:r>
            <a:r>
              <a:rPr lang="zh-CN" altLang="en-US" sz="4400" dirty="0">
                <a:solidFill>
                  <a:schemeClr val="tx1">
                    <a:lumMod val="85000"/>
                    <a:lumOff val="15000"/>
                  </a:schemeClr>
                </a:solidFill>
                <a:cs typeface="+mn-ea"/>
                <a:sym typeface="+mn-lt"/>
              </a:rPr>
              <a:t>群体遗传学分析部分</a:t>
            </a:r>
            <a:endParaRPr lang="zh-CN" altLang="en-US" dirty="0"/>
          </a:p>
        </p:txBody>
      </p:sp>
      <p:sp>
        <p:nvSpPr>
          <p:cNvPr id="3" name="内容占位符 2">
            <a:extLst>
              <a:ext uri="{FF2B5EF4-FFF2-40B4-BE49-F238E27FC236}">
                <a16:creationId xmlns:a16="http://schemas.microsoft.com/office/drawing/2014/main" id="{6AC20914-C662-C8FF-18E3-C376CFB9EF78}"/>
              </a:ext>
            </a:extLst>
          </p:cNvPr>
          <p:cNvSpPr>
            <a:spLocks noGrp="1"/>
          </p:cNvSpPr>
          <p:nvPr>
            <p:ph idx="1"/>
          </p:nvPr>
        </p:nvSpPr>
        <p:spPr>
          <a:xfrm>
            <a:off x="838200" y="1825625"/>
            <a:ext cx="8864600" cy="4256520"/>
          </a:xfrm>
        </p:spPr>
        <p:txBody>
          <a:bodyPr/>
          <a:lstStyle/>
          <a:p>
            <a:r>
              <a:rPr lang="zh-CN" altLang="en-US" dirty="0"/>
              <a:t>基于</a:t>
            </a:r>
            <a:r>
              <a:rPr lang="en-US" altLang="zh-CN" dirty="0" err="1"/>
              <a:t>orthofinder</a:t>
            </a:r>
            <a:r>
              <a:rPr lang="zh-CN" altLang="en-US" dirty="0"/>
              <a:t>的特点，在种水平上，</a:t>
            </a:r>
            <a:endParaRPr lang="en-US" altLang="zh-CN" dirty="0"/>
          </a:p>
          <a:p>
            <a:pPr marL="514350" indent="-514350">
              <a:buFont typeface="Arial" panose="020B0604020202020204" pitchFamily="34" charset="0"/>
              <a:buChar char="•"/>
            </a:pPr>
            <a:r>
              <a:rPr lang="zh-CN" altLang="en-US" dirty="0"/>
              <a:t>对于</a:t>
            </a:r>
            <a:r>
              <a:rPr lang="en-US" altLang="zh-CN" dirty="0"/>
              <a:t>clade</a:t>
            </a:r>
            <a:r>
              <a:rPr lang="zh-CN" altLang="en-US" dirty="0"/>
              <a:t>内部，以</a:t>
            </a:r>
            <a:r>
              <a:rPr lang="en-US" altLang="zh-CN" dirty="0"/>
              <a:t>SCG</a:t>
            </a:r>
            <a:r>
              <a:rPr lang="zh-CN" altLang="en-US" dirty="0"/>
              <a:t>为基础，对于</a:t>
            </a:r>
            <a:r>
              <a:rPr lang="en-US" altLang="zh-CN" dirty="0"/>
              <a:t>clade</a:t>
            </a:r>
            <a:r>
              <a:rPr lang="zh-CN" altLang="en-US" dirty="0"/>
              <a:t>内部作更高分辨率的划分</a:t>
            </a:r>
            <a:endParaRPr lang="en-US" altLang="zh-CN" dirty="0"/>
          </a:p>
          <a:p>
            <a:pPr marL="514350" indent="-514350">
              <a:buFont typeface="Arial" panose="020B0604020202020204" pitchFamily="34" charset="0"/>
              <a:buChar char="•"/>
            </a:pPr>
            <a:r>
              <a:rPr lang="zh-CN" altLang="en-US" dirty="0"/>
              <a:t>检查</a:t>
            </a:r>
            <a:r>
              <a:rPr lang="en-US" altLang="zh-CN" dirty="0"/>
              <a:t>GTDB</a:t>
            </a:r>
            <a:r>
              <a:rPr lang="zh-CN" altLang="en-US" dirty="0"/>
              <a:t>以及核心簇建树与</a:t>
            </a:r>
            <a:r>
              <a:rPr lang="en-US" altLang="zh-CN" dirty="0"/>
              <a:t>SCG</a:t>
            </a:r>
            <a:r>
              <a:rPr lang="zh-CN" altLang="en-US" dirty="0"/>
              <a:t>建树之间的进化关系的区别</a:t>
            </a:r>
            <a:endParaRPr lang="en-US" altLang="zh-CN" dirty="0"/>
          </a:p>
          <a:p>
            <a:pPr marL="514350" indent="-514350">
              <a:buFont typeface="Arial" panose="020B0604020202020204" pitchFamily="34" charset="0"/>
              <a:buChar char="•"/>
            </a:pPr>
            <a:r>
              <a:rPr lang="zh-CN" altLang="en-US" dirty="0"/>
              <a:t>将基因复制事件、基因转移事件</a:t>
            </a:r>
            <a:r>
              <a:rPr lang="en-US" altLang="zh-CN" dirty="0"/>
              <a:t>(</a:t>
            </a:r>
            <a:r>
              <a:rPr lang="zh-CN" altLang="en-US" dirty="0"/>
              <a:t>原绿球藻之间</a:t>
            </a:r>
            <a:r>
              <a:rPr lang="en-US" altLang="zh-CN" dirty="0"/>
              <a:t>)</a:t>
            </a:r>
            <a:r>
              <a:rPr lang="zh-CN" altLang="en-US" dirty="0"/>
              <a:t>与进化关系联系起来分析</a:t>
            </a:r>
          </a:p>
        </p:txBody>
      </p:sp>
      <p:pic>
        <p:nvPicPr>
          <p:cNvPr id="5" name="图片 4">
            <a:extLst>
              <a:ext uri="{FF2B5EF4-FFF2-40B4-BE49-F238E27FC236}">
                <a16:creationId xmlns:a16="http://schemas.microsoft.com/office/drawing/2014/main" id="{4887B201-41D2-7F72-462F-EAA91E2AAAA4}"/>
              </a:ext>
            </a:extLst>
          </p:cNvPr>
          <p:cNvPicPr>
            <a:picLocks noChangeAspect="1"/>
          </p:cNvPicPr>
          <p:nvPr/>
        </p:nvPicPr>
        <p:blipFill>
          <a:blip r:embed="rId2"/>
          <a:stretch>
            <a:fillRect/>
          </a:stretch>
        </p:blipFill>
        <p:spPr>
          <a:xfrm>
            <a:off x="6737275" y="2110919"/>
            <a:ext cx="5454725" cy="2920641"/>
          </a:xfrm>
          <a:prstGeom prst="rect">
            <a:avLst/>
          </a:prstGeom>
        </p:spPr>
      </p:pic>
    </p:spTree>
    <p:extLst>
      <p:ext uri="{BB962C8B-B14F-4D97-AF65-F5344CB8AC3E}">
        <p14:creationId xmlns:p14="http://schemas.microsoft.com/office/powerpoint/2010/main" val="336399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A0A886-6E08-05E4-285A-3D74B931FE33}"/>
              </a:ext>
            </a:extLst>
          </p:cNvPr>
          <p:cNvSpPr>
            <a:spLocks noGrp="1"/>
          </p:cNvSpPr>
          <p:nvPr>
            <p:ph type="title"/>
          </p:nvPr>
        </p:nvSpPr>
        <p:spPr/>
        <p:txBody>
          <a:bodyPr/>
          <a:lstStyle/>
          <a:p>
            <a:r>
              <a:rPr lang="en-US" altLang="zh-CN" sz="4400" dirty="0">
                <a:solidFill>
                  <a:schemeClr val="tx1">
                    <a:lumMod val="85000"/>
                    <a:lumOff val="15000"/>
                  </a:schemeClr>
                </a:solidFill>
                <a:cs typeface="+mn-ea"/>
                <a:sym typeface="+mn-lt"/>
              </a:rPr>
              <a:t>3.3 </a:t>
            </a:r>
            <a:r>
              <a:rPr lang="zh-CN" altLang="en-US" sz="4400" dirty="0">
                <a:solidFill>
                  <a:schemeClr val="tx1">
                    <a:lumMod val="85000"/>
                    <a:lumOff val="15000"/>
                  </a:schemeClr>
                </a:solidFill>
                <a:cs typeface="+mn-ea"/>
                <a:sym typeface="+mn-lt"/>
              </a:rPr>
              <a:t>宏泛基因组与宏转录组部分</a:t>
            </a:r>
            <a:endParaRPr lang="zh-CN" altLang="en-US" dirty="0"/>
          </a:p>
        </p:txBody>
      </p:sp>
      <p:sp>
        <p:nvSpPr>
          <p:cNvPr id="3" name="内容占位符 2">
            <a:extLst>
              <a:ext uri="{FF2B5EF4-FFF2-40B4-BE49-F238E27FC236}">
                <a16:creationId xmlns:a16="http://schemas.microsoft.com/office/drawing/2014/main" id="{6AC20914-C662-C8FF-18E3-C376CFB9EF78}"/>
              </a:ext>
            </a:extLst>
          </p:cNvPr>
          <p:cNvSpPr>
            <a:spLocks noGrp="1"/>
          </p:cNvSpPr>
          <p:nvPr>
            <p:ph idx="1"/>
          </p:nvPr>
        </p:nvSpPr>
        <p:spPr>
          <a:xfrm>
            <a:off x="838199" y="1498431"/>
            <a:ext cx="4772891" cy="2166272"/>
          </a:xfrm>
        </p:spPr>
        <p:txBody>
          <a:bodyPr/>
          <a:lstStyle/>
          <a:p>
            <a:r>
              <a:rPr lang="zh-CN" altLang="en-US" dirty="0"/>
              <a:t>关于</a:t>
            </a:r>
            <a:r>
              <a:rPr lang="en-US" altLang="zh-CN" dirty="0" err="1"/>
              <a:t>checkm</a:t>
            </a:r>
            <a:r>
              <a:rPr lang="zh-CN" altLang="en-US" dirty="0"/>
              <a:t>：</a:t>
            </a:r>
            <a:endParaRPr lang="en-US" altLang="zh-CN" dirty="0"/>
          </a:p>
          <a:p>
            <a:pPr marL="457200" indent="-457200">
              <a:buFont typeface="Arial" panose="020B0604020202020204" pitchFamily="34" charset="0"/>
              <a:buChar char="•"/>
            </a:pPr>
            <a:r>
              <a:rPr lang="zh-CN" altLang="en-US" dirty="0"/>
              <a:t>范老师建议删除出现频率在</a:t>
            </a:r>
            <a:r>
              <a:rPr lang="en-US" altLang="zh-CN" dirty="0"/>
              <a:t>0.5</a:t>
            </a:r>
            <a:r>
              <a:rPr lang="zh-CN" altLang="en-US" dirty="0"/>
              <a:t>以下的基因，构建一个适用于当前基因组集的基因组</a:t>
            </a:r>
          </a:p>
        </p:txBody>
      </p:sp>
      <p:pic>
        <p:nvPicPr>
          <p:cNvPr id="5" name="图片 4" descr="A graph with numbers and a line&#10;&#10;描述已自动生成">
            <a:extLst>
              <a:ext uri="{FF2B5EF4-FFF2-40B4-BE49-F238E27FC236}">
                <a16:creationId xmlns:a16="http://schemas.microsoft.com/office/drawing/2014/main" id="{D2A0FB4F-A62D-DC12-30E8-A930053E0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01" y="1311854"/>
            <a:ext cx="4383969" cy="2166272"/>
          </a:xfrm>
          <a:prstGeom prst="rect">
            <a:avLst/>
          </a:prstGeom>
        </p:spPr>
      </p:pic>
      <p:sp>
        <p:nvSpPr>
          <p:cNvPr id="6" name="内容占位符 2">
            <a:extLst>
              <a:ext uri="{FF2B5EF4-FFF2-40B4-BE49-F238E27FC236}">
                <a16:creationId xmlns:a16="http://schemas.microsoft.com/office/drawing/2014/main" id="{0BBA84A9-DB83-924C-F974-40B521430A70}"/>
              </a:ext>
            </a:extLst>
          </p:cNvPr>
          <p:cNvSpPr txBox="1">
            <a:spLocks/>
          </p:cNvSpPr>
          <p:nvPr/>
        </p:nvSpPr>
        <p:spPr>
          <a:xfrm>
            <a:off x="6223819" y="3478126"/>
            <a:ext cx="5346920" cy="50170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accent1"/>
                </a:solidFill>
              </a:rPr>
              <a:t>图</a:t>
            </a:r>
            <a:r>
              <a:rPr lang="en-US" altLang="zh-CN" sz="2000" dirty="0">
                <a:solidFill>
                  <a:schemeClr val="accent1"/>
                </a:solidFill>
              </a:rPr>
              <a:t>3.3 </a:t>
            </a:r>
            <a:r>
              <a:rPr lang="en-US" altLang="zh-CN" sz="2000" dirty="0" err="1">
                <a:solidFill>
                  <a:schemeClr val="accent1"/>
                </a:solidFill>
              </a:rPr>
              <a:t>checkm</a:t>
            </a:r>
            <a:r>
              <a:rPr lang="en-US" altLang="zh-CN" sz="2000" dirty="0">
                <a:solidFill>
                  <a:schemeClr val="accent1"/>
                </a:solidFill>
              </a:rPr>
              <a:t> </a:t>
            </a:r>
            <a:r>
              <a:rPr lang="zh-CN" altLang="en-US" sz="2000" dirty="0">
                <a:solidFill>
                  <a:schemeClr val="accent1"/>
                </a:solidFill>
              </a:rPr>
              <a:t>基因频度分布图</a:t>
            </a:r>
          </a:p>
        </p:txBody>
      </p:sp>
      <p:sp>
        <p:nvSpPr>
          <p:cNvPr id="7" name="内容占位符 2">
            <a:extLst>
              <a:ext uri="{FF2B5EF4-FFF2-40B4-BE49-F238E27FC236}">
                <a16:creationId xmlns:a16="http://schemas.microsoft.com/office/drawing/2014/main" id="{9614048A-FD74-75D4-A8D4-8C89A86E0D14}"/>
              </a:ext>
            </a:extLst>
          </p:cNvPr>
          <p:cNvSpPr txBox="1">
            <a:spLocks/>
          </p:cNvSpPr>
          <p:nvPr/>
        </p:nvSpPr>
        <p:spPr>
          <a:xfrm>
            <a:off x="838199" y="4126834"/>
            <a:ext cx="4772891" cy="21662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关于泛基因组：</a:t>
            </a:r>
            <a:endParaRPr lang="en-US" altLang="zh-CN" dirty="0"/>
          </a:p>
          <a:p>
            <a:r>
              <a:rPr lang="zh-CN" altLang="en-US" dirty="0"/>
              <a:t>先对于通路作富集，再对于通路内部基因作富集</a:t>
            </a:r>
            <a:endParaRPr lang="en-US" altLang="zh-CN" dirty="0"/>
          </a:p>
        </p:txBody>
      </p:sp>
      <p:pic>
        <p:nvPicPr>
          <p:cNvPr id="9" name="图片 8">
            <a:extLst>
              <a:ext uri="{FF2B5EF4-FFF2-40B4-BE49-F238E27FC236}">
                <a16:creationId xmlns:a16="http://schemas.microsoft.com/office/drawing/2014/main" id="{FC4135D0-D73B-9C92-EEB2-A251DD4269D7}"/>
              </a:ext>
            </a:extLst>
          </p:cNvPr>
          <p:cNvPicPr>
            <a:picLocks noChangeAspect="1"/>
          </p:cNvPicPr>
          <p:nvPr/>
        </p:nvPicPr>
        <p:blipFill>
          <a:blip r:embed="rId3"/>
          <a:stretch>
            <a:fillRect/>
          </a:stretch>
        </p:blipFill>
        <p:spPr>
          <a:xfrm>
            <a:off x="5755001" y="3901852"/>
            <a:ext cx="4383969" cy="2589666"/>
          </a:xfrm>
          <a:prstGeom prst="rect">
            <a:avLst/>
          </a:prstGeom>
        </p:spPr>
      </p:pic>
    </p:spTree>
    <p:extLst>
      <p:ext uri="{BB962C8B-B14F-4D97-AF65-F5344CB8AC3E}">
        <p14:creationId xmlns:p14="http://schemas.microsoft.com/office/powerpoint/2010/main" val="255358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A0A886-6E08-05E4-285A-3D74B931FE33}"/>
              </a:ext>
            </a:extLst>
          </p:cNvPr>
          <p:cNvSpPr>
            <a:spLocks noGrp="1"/>
          </p:cNvSpPr>
          <p:nvPr>
            <p:ph type="title"/>
          </p:nvPr>
        </p:nvSpPr>
        <p:spPr/>
        <p:txBody>
          <a:bodyPr/>
          <a:lstStyle/>
          <a:p>
            <a:r>
              <a:rPr lang="en-US" altLang="zh-CN" dirty="0">
                <a:solidFill>
                  <a:schemeClr val="tx1">
                    <a:lumMod val="85000"/>
                    <a:lumOff val="15000"/>
                  </a:schemeClr>
                </a:solidFill>
                <a:cs typeface="+mn-ea"/>
                <a:sym typeface="+mn-lt"/>
              </a:rPr>
              <a:t>3.3 </a:t>
            </a:r>
            <a:r>
              <a:rPr lang="zh-CN" altLang="en-US" dirty="0">
                <a:solidFill>
                  <a:schemeClr val="tx1">
                    <a:lumMod val="85000"/>
                    <a:lumOff val="15000"/>
                  </a:schemeClr>
                </a:solidFill>
                <a:cs typeface="+mn-ea"/>
                <a:sym typeface="+mn-lt"/>
              </a:rPr>
              <a:t>宏泛基因组与宏转录组部分</a:t>
            </a:r>
            <a:endParaRPr lang="zh-CN" altLang="en-US" dirty="0"/>
          </a:p>
        </p:txBody>
      </p:sp>
      <p:sp>
        <p:nvSpPr>
          <p:cNvPr id="3" name="内容占位符 2">
            <a:extLst>
              <a:ext uri="{FF2B5EF4-FFF2-40B4-BE49-F238E27FC236}">
                <a16:creationId xmlns:a16="http://schemas.microsoft.com/office/drawing/2014/main" id="{6AC20914-C662-C8FF-18E3-C376CFB9EF78}"/>
              </a:ext>
            </a:extLst>
          </p:cNvPr>
          <p:cNvSpPr>
            <a:spLocks noGrp="1"/>
          </p:cNvSpPr>
          <p:nvPr>
            <p:ph idx="1"/>
          </p:nvPr>
        </p:nvSpPr>
        <p:spPr>
          <a:xfrm>
            <a:off x="701040" y="1610996"/>
            <a:ext cx="7924800" cy="4351338"/>
          </a:xfrm>
        </p:spPr>
        <p:txBody>
          <a:bodyPr>
            <a:normAutofit/>
          </a:bodyPr>
          <a:lstStyle/>
          <a:p>
            <a:r>
              <a:rPr lang="zh-CN" altLang="en-US" dirty="0"/>
              <a:t>宏转录组 ：</a:t>
            </a:r>
          </a:p>
          <a:p>
            <a:pPr marL="457200" indent="-457200">
              <a:buFont typeface="Arial" panose="020B0604020202020204" pitchFamily="34" charset="0"/>
              <a:buChar char="•"/>
            </a:pPr>
            <a:r>
              <a:rPr lang="zh-CN" altLang="en-US" dirty="0"/>
              <a:t>完整度</a:t>
            </a:r>
            <a:r>
              <a:rPr lang="en-US" altLang="zh-CN" dirty="0"/>
              <a:t>90 </a:t>
            </a:r>
            <a:r>
              <a:rPr lang="zh-CN" altLang="en-US" dirty="0"/>
              <a:t>去冗余</a:t>
            </a:r>
            <a:r>
              <a:rPr lang="en-US" altLang="zh-CN" dirty="0"/>
              <a:t>95  </a:t>
            </a:r>
            <a:r>
              <a:rPr lang="zh-CN" altLang="en-US" dirty="0"/>
              <a:t>种水平环境调控机制</a:t>
            </a:r>
          </a:p>
          <a:p>
            <a:pPr marL="457200" indent="-457200">
              <a:buFont typeface="Arial" panose="020B0604020202020204" pitchFamily="34" charset="0"/>
              <a:buChar char="•"/>
            </a:pPr>
            <a:r>
              <a:rPr lang="zh-CN" altLang="en-US" dirty="0"/>
              <a:t>完整度</a:t>
            </a:r>
            <a:r>
              <a:rPr lang="en-US" altLang="zh-CN" dirty="0"/>
              <a:t>90 </a:t>
            </a:r>
            <a:r>
              <a:rPr lang="zh-CN" altLang="en-US" dirty="0"/>
              <a:t>去冗余</a:t>
            </a:r>
            <a:r>
              <a:rPr lang="en-US" altLang="zh-CN" dirty="0"/>
              <a:t>98 </a:t>
            </a:r>
            <a:r>
              <a:rPr lang="en-US" altLang="zh-CN" dirty="0" err="1">
                <a:highlight>
                  <a:srgbClr val="FFFF00"/>
                </a:highlight>
              </a:rPr>
              <a:t>drep</a:t>
            </a:r>
            <a:r>
              <a:rPr lang="zh-CN" altLang="en-US" dirty="0">
                <a:highlight>
                  <a:srgbClr val="FFFF00"/>
                </a:highlight>
              </a:rPr>
              <a:t>推荐</a:t>
            </a:r>
            <a:r>
              <a:rPr lang="en-US" altLang="zh-CN" dirty="0">
                <a:highlight>
                  <a:srgbClr val="FFFF00"/>
                </a:highlight>
              </a:rPr>
              <a:t>mapping</a:t>
            </a:r>
            <a:r>
              <a:rPr lang="zh-CN" altLang="en-US" dirty="0">
                <a:highlight>
                  <a:srgbClr val="FFFF00"/>
                </a:highlight>
              </a:rPr>
              <a:t>参数</a:t>
            </a:r>
            <a:endParaRPr lang="en-US" altLang="zh-CN" dirty="0">
              <a:highlight>
                <a:srgbClr val="FFFF00"/>
              </a:highlight>
            </a:endParaRPr>
          </a:p>
          <a:p>
            <a:endParaRPr lang="en-US" altLang="zh-CN" dirty="0"/>
          </a:p>
          <a:p>
            <a:r>
              <a:rPr lang="zh-CN" altLang="en-US" dirty="0"/>
              <a:t>宏基因组</a:t>
            </a:r>
          </a:p>
          <a:p>
            <a:pPr marL="457200" indent="-457200">
              <a:buFont typeface="Arial" panose="020B0604020202020204" pitchFamily="34" charset="0"/>
              <a:buChar char="•"/>
            </a:pPr>
            <a:r>
              <a:rPr lang="zh-CN" altLang="en-US" dirty="0"/>
              <a:t>完整度</a:t>
            </a:r>
            <a:r>
              <a:rPr lang="en-US" altLang="zh-CN" dirty="0"/>
              <a:t>90 </a:t>
            </a:r>
            <a:r>
              <a:rPr lang="zh-CN" altLang="en-US" dirty="0"/>
              <a:t>去冗余</a:t>
            </a:r>
            <a:r>
              <a:rPr lang="en-US" altLang="zh-CN" dirty="0"/>
              <a:t>95 </a:t>
            </a:r>
            <a:r>
              <a:rPr lang="en-US" altLang="zh-CN" dirty="0" err="1"/>
              <a:t>pangenome+phylogeny</a:t>
            </a:r>
            <a:r>
              <a:rPr lang="zh-CN" altLang="en-US" dirty="0"/>
              <a:t>种水平基因富集与</a:t>
            </a:r>
            <a:r>
              <a:rPr lang="en-US" altLang="zh-CN" dirty="0"/>
              <a:t>SNP</a:t>
            </a:r>
          </a:p>
          <a:p>
            <a:pPr marL="457200" indent="-457200">
              <a:buFont typeface="Arial" panose="020B0604020202020204" pitchFamily="34" charset="0"/>
              <a:buChar char="•"/>
            </a:pPr>
            <a:r>
              <a:rPr lang="zh-CN" altLang="en-US" dirty="0"/>
              <a:t>完整度</a:t>
            </a:r>
            <a:r>
              <a:rPr lang="en-US" altLang="zh-CN" dirty="0"/>
              <a:t>90 </a:t>
            </a:r>
            <a:r>
              <a:rPr lang="zh-CN" altLang="en-US" dirty="0"/>
              <a:t>去冗余</a:t>
            </a:r>
            <a:r>
              <a:rPr lang="en-US" altLang="zh-CN" dirty="0"/>
              <a:t>98 </a:t>
            </a:r>
            <a:r>
              <a:rPr lang="zh-CN" altLang="en-US" dirty="0"/>
              <a:t>原绿球藻丰度分布</a:t>
            </a:r>
          </a:p>
        </p:txBody>
      </p:sp>
      <p:sp>
        <p:nvSpPr>
          <p:cNvPr id="5" name="内容占位符 2">
            <a:extLst>
              <a:ext uri="{FF2B5EF4-FFF2-40B4-BE49-F238E27FC236}">
                <a16:creationId xmlns:a16="http://schemas.microsoft.com/office/drawing/2014/main" id="{F232D287-CF98-674E-1925-3C86D79331F0}"/>
              </a:ext>
            </a:extLst>
          </p:cNvPr>
          <p:cNvSpPr txBox="1">
            <a:spLocks/>
          </p:cNvSpPr>
          <p:nvPr/>
        </p:nvSpPr>
        <p:spPr>
          <a:xfrm>
            <a:off x="8412480" y="1610996"/>
            <a:ext cx="3566160" cy="3139916"/>
          </a:xfrm>
          <a:prstGeom prst="rect">
            <a:avLst/>
          </a:prstGeom>
          <a:solidFill>
            <a:schemeClr val="bg1"/>
          </a:solidFill>
          <a:effectLst>
            <a:glow rad="63500">
              <a:schemeClr val="accent3">
                <a:satMod val="175000"/>
                <a:alpha val="40000"/>
              </a:schemeClr>
            </a:glow>
            <a:outerShdw blurRad="50800" dist="38100" dir="2700000" algn="tl" rotWithShape="0">
              <a:prstClr val="black">
                <a:alpha val="40000"/>
              </a:prstClr>
            </a:outerShdw>
          </a:effectLst>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a:t>Drep</a:t>
            </a:r>
            <a:r>
              <a:rPr lang="en-US" altLang="zh-CN" dirty="0"/>
              <a:t>:</a:t>
            </a:r>
          </a:p>
          <a:p>
            <a:r>
              <a:rPr lang="en-US" altLang="zh-CN" dirty="0"/>
              <a:t>95</a:t>
            </a:r>
            <a:r>
              <a:rPr lang="zh-CN" altLang="en-US" dirty="0"/>
              <a:t>是种水平</a:t>
            </a:r>
            <a:endParaRPr lang="en-US" altLang="zh-CN" dirty="0"/>
          </a:p>
          <a:p>
            <a:r>
              <a:rPr lang="en-US" altLang="zh-CN" dirty="0"/>
              <a:t>98</a:t>
            </a:r>
            <a:r>
              <a:rPr lang="zh-CN" altLang="en-US" dirty="0"/>
              <a:t>是搜库推荐</a:t>
            </a:r>
            <a:endParaRPr lang="en-US" altLang="zh-CN" dirty="0"/>
          </a:p>
          <a:p>
            <a:r>
              <a:rPr lang="zh-CN" altLang="en-US" dirty="0"/>
              <a:t>而对于原绿球藻，尤其是较小的</a:t>
            </a:r>
            <a:r>
              <a:rPr lang="en-US" altLang="zh-CN" dirty="0"/>
              <a:t>clade</a:t>
            </a:r>
            <a:r>
              <a:rPr lang="zh-CN" altLang="en-US" dirty="0"/>
              <a:t>，这个参数需要定制</a:t>
            </a:r>
          </a:p>
        </p:txBody>
      </p:sp>
    </p:spTree>
    <p:extLst>
      <p:ext uri="{BB962C8B-B14F-4D97-AF65-F5344CB8AC3E}">
        <p14:creationId xmlns:p14="http://schemas.microsoft.com/office/powerpoint/2010/main" val="207110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49761FD-F978-4962-B0D6-41769080FB75}"/>
              </a:ext>
            </a:extLst>
          </p:cNvPr>
          <p:cNvSpPr/>
          <p:nvPr/>
        </p:nvSpPr>
        <p:spPr>
          <a:xfrm>
            <a:off x="179185" y="176662"/>
            <a:ext cx="1961536" cy="1701473"/>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a:extLst>
              <a:ext uri="{FF2B5EF4-FFF2-40B4-BE49-F238E27FC236}">
                <a16:creationId xmlns:a16="http://schemas.microsoft.com/office/drawing/2014/main" id="{104A85DC-2074-4BC1-B28C-776998348689}"/>
              </a:ext>
            </a:extLst>
          </p:cNvPr>
          <p:cNvSpPr/>
          <p:nvPr/>
        </p:nvSpPr>
        <p:spPr>
          <a:xfrm>
            <a:off x="9795281" y="5051483"/>
            <a:ext cx="2217533" cy="150237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圆角矩形 5">
            <a:extLst>
              <a:ext uri="{FF2B5EF4-FFF2-40B4-BE49-F238E27FC236}">
                <a16:creationId xmlns:a16="http://schemas.microsoft.com/office/drawing/2014/main" id="{9E98047A-79DA-4634-8EC0-80DB78D2CDA4}"/>
              </a:ext>
            </a:extLst>
          </p:cNvPr>
          <p:cNvSpPr/>
          <p:nvPr/>
        </p:nvSpPr>
        <p:spPr>
          <a:xfrm>
            <a:off x="403122" y="304143"/>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4" name="图片 13">
            <a:extLst>
              <a:ext uri="{FF2B5EF4-FFF2-40B4-BE49-F238E27FC236}">
                <a16:creationId xmlns:a16="http://schemas.microsoft.com/office/drawing/2014/main" id="{35B77609-DDC8-4A98-B240-67F253CA61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1985" y="694478"/>
            <a:ext cx="1206500" cy="1206500"/>
          </a:xfrm>
          <a:prstGeom prst="rect">
            <a:avLst/>
          </a:prstGeom>
        </p:spPr>
      </p:pic>
      <p:sp>
        <p:nvSpPr>
          <p:cNvPr id="19" name="椭圆 18">
            <a:extLst>
              <a:ext uri="{FF2B5EF4-FFF2-40B4-BE49-F238E27FC236}">
                <a16:creationId xmlns:a16="http://schemas.microsoft.com/office/drawing/2014/main" id="{73DB0E6F-A399-4C10-9027-F52559B6FAEA}"/>
              </a:ext>
            </a:extLst>
          </p:cNvPr>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bg1"/>
                </a:solidFill>
                <a:cs typeface="+mn-ea"/>
                <a:sym typeface="+mn-lt"/>
              </a:rPr>
              <a:t>4</a:t>
            </a:r>
            <a:endParaRPr lang="zh-CN" altLang="en-US" sz="13800" b="1" dirty="0">
              <a:solidFill>
                <a:schemeClr val="bg1"/>
              </a:solidFill>
              <a:cs typeface="+mn-ea"/>
              <a:sym typeface="+mn-lt"/>
            </a:endParaRPr>
          </a:p>
        </p:txBody>
      </p:sp>
      <p:sp>
        <p:nvSpPr>
          <p:cNvPr id="20" name="文本框 19">
            <a:extLst>
              <a:ext uri="{FF2B5EF4-FFF2-40B4-BE49-F238E27FC236}">
                <a16:creationId xmlns:a16="http://schemas.microsoft.com/office/drawing/2014/main" id="{F9D44AE4-CAB9-4C88-A9B9-1235E51A6943}"/>
              </a:ext>
            </a:extLst>
          </p:cNvPr>
          <p:cNvSpPr txBox="1"/>
          <p:nvPr/>
        </p:nvSpPr>
        <p:spPr>
          <a:xfrm>
            <a:off x="4476984" y="2420811"/>
            <a:ext cx="6894021" cy="769441"/>
          </a:xfrm>
          <a:prstGeom prst="rect">
            <a:avLst/>
          </a:prstGeom>
          <a:noFill/>
        </p:spPr>
        <p:txBody>
          <a:bodyPr wrap="square" rtlCol="0">
            <a:spAutoFit/>
          </a:bodyPr>
          <a:lstStyle/>
          <a:p>
            <a:pPr algn="dist" defTabSz="429585">
              <a:spcAft>
                <a:spcPts val="486"/>
              </a:spcAft>
            </a:pPr>
            <a:r>
              <a:rPr lang="zh-CN" altLang="en-US" sz="4400" dirty="0">
                <a:solidFill>
                  <a:srgbClr val="1C4885"/>
                </a:solidFill>
                <a:cs typeface="+mn-ea"/>
                <a:sym typeface="+mn-lt"/>
              </a:rPr>
              <a:t>关于科学假设</a:t>
            </a:r>
          </a:p>
        </p:txBody>
      </p:sp>
      <p:cxnSp>
        <p:nvCxnSpPr>
          <p:cNvPr id="21" name="直接连接符 20">
            <a:extLst>
              <a:ext uri="{FF2B5EF4-FFF2-40B4-BE49-F238E27FC236}">
                <a16:creationId xmlns:a16="http://schemas.microsoft.com/office/drawing/2014/main" id="{35E3F2A7-84F6-4626-8ED3-DB26EE6B33C4}"/>
              </a:ext>
            </a:extLst>
          </p:cNvPr>
          <p:cNvCxnSpPr/>
          <p:nvPr/>
        </p:nvCxnSpPr>
        <p:spPr>
          <a:xfrm>
            <a:off x="4663554" y="3428999"/>
            <a:ext cx="111240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3D8A3D2B-E224-4682-9007-E029F9A813A4}"/>
              </a:ext>
            </a:extLst>
          </p:cNvPr>
          <p:cNvSpPr txBox="1"/>
          <p:nvPr/>
        </p:nvSpPr>
        <p:spPr>
          <a:xfrm>
            <a:off x="4663554" y="3484486"/>
            <a:ext cx="6894021" cy="830997"/>
          </a:xfrm>
          <a:prstGeom prst="rect">
            <a:avLst/>
          </a:prstGeom>
          <a:noFill/>
        </p:spPr>
        <p:txBody>
          <a:bodyPr wrap="square" rtlCol="0">
            <a:spAutoFit/>
          </a:bodyPr>
          <a:lstStyle/>
          <a:p>
            <a:endParaRPr lang="en-US" altLang="zh-CN" sz="2400" dirty="0">
              <a:solidFill>
                <a:schemeClr val="tx1">
                  <a:lumMod val="85000"/>
                  <a:lumOff val="15000"/>
                </a:schemeClr>
              </a:solidFill>
              <a:cs typeface="+mn-ea"/>
              <a:sym typeface="+mn-lt"/>
            </a:endParaRPr>
          </a:p>
          <a:p>
            <a:endParaRPr lang="zh-CN" altLang="en-US" sz="2400" dirty="0">
              <a:solidFill>
                <a:schemeClr val="tx1">
                  <a:lumMod val="85000"/>
                  <a:lumOff val="15000"/>
                </a:schemeClr>
              </a:solidFill>
              <a:cs typeface="+mn-ea"/>
              <a:sym typeface="+mn-lt"/>
            </a:endParaRPr>
          </a:p>
        </p:txBody>
      </p:sp>
    </p:spTree>
    <p:extLst>
      <p:ext uri="{BB962C8B-B14F-4D97-AF65-F5344CB8AC3E}">
        <p14:creationId xmlns:p14="http://schemas.microsoft.com/office/powerpoint/2010/main" val="1893924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6F5E61B8-4DC9-67C0-8648-1787D78B52F1}"/>
              </a:ext>
            </a:extLst>
          </p:cNvPr>
          <p:cNvGrpSpPr/>
          <p:nvPr/>
        </p:nvGrpSpPr>
        <p:grpSpPr>
          <a:xfrm>
            <a:off x="1905378" y="81116"/>
            <a:ext cx="8381244" cy="6695767"/>
            <a:chOff x="5216769" y="834079"/>
            <a:chExt cx="6975231" cy="5807099"/>
          </a:xfrm>
        </p:grpSpPr>
        <p:pic>
          <p:nvPicPr>
            <p:cNvPr id="5" name="Picture 2">
              <a:extLst>
                <a:ext uri="{FF2B5EF4-FFF2-40B4-BE49-F238E27FC236}">
                  <a16:creationId xmlns:a16="http://schemas.microsoft.com/office/drawing/2014/main" id="{83B555DA-E1A9-4EEA-8D95-C4B5F1DB8A7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6769" y="834079"/>
              <a:ext cx="6975231" cy="5437767"/>
            </a:xfrm>
            <a:prstGeom prst="rect">
              <a:avLst/>
            </a:prstGeom>
            <a:solidFill>
              <a:schemeClr val="bg1"/>
            </a:solidFill>
          </p:spPr>
        </p:pic>
        <p:sp>
          <p:nvSpPr>
            <p:cNvPr id="7" name="Rectangle 1">
              <a:extLst>
                <a:ext uri="{FF2B5EF4-FFF2-40B4-BE49-F238E27FC236}">
                  <a16:creationId xmlns:a16="http://schemas.microsoft.com/office/drawing/2014/main" id="{12EBB201-34DA-D62A-FE45-9E96929A7EFC}"/>
                </a:ext>
              </a:extLst>
            </p:cNvPr>
            <p:cNvSpPr/>
            <p:nvPr/>
          </p:nvSpPr>
          <p:spPr>
            <a:xfrm>
              <a:off x="8053937" y="6271846"/>
              <a:ext cx="2031325" cy="369332"/>
            </a:xfrm>
            <a:prstGeom prst="rect">
              <a:avLst/>
            </a:prstGeom>
          </p:spPr>
          <p:txBody>
            <a:bodyPr wrap="none">
              <a:spAutoFit/>
            </a:bodyPr>
            <a:lstStyle/>
            <a:p>
              <a:r>
                <a:rPr lang="zh-CN" altLang="en-US" dirty="0">
                  <a:solidFill>
                    <a:srgbClr val="016DB6"/>
                  </a:solidFill>
                  <a:latin typeface="微软雅黑" panose="020B0503020204020204" pitchFamily="34" charset="-122"/>
                  <a:ea typeface="微软雅黑" panose="020B0503020204020204" pitchFamily="34" charset="-122"/>
                </a:rPr>
                <a:t>流程完成度示意图</a:t>
              </a:r>
              <a:endParaRPr lang="en-US" dirty="0">
                <a:solidFill>
                  <a:srgbClr val="016DB6"/>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56E77C4D-2502-E303-1F6B-A143DF0100E0}"/>
                </a:ext>
              </a:extLst>
            </p:cNvPr>
            <p:cNvSpPr/>
            <p:nvPr/>
          </p:nvSpPr>
          <p:spPr>
            <a:xfrm>
              <a:off x="5216769" y="1356852"/>
              <a:ext cx="4153373" cy="4914994"/>
            </a:xfrm>
            <a:prstGeom prst="rect">
              <a:avLst/>
            </a:prstGeom>
            <a:noFill/>
            <a:ln w="38100">
              <a:solidFill>
                <a:srgbClr val="8C9FBA"/>
              </a:solidFill>
            </a:ln>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77339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D6988F1-D511-C64B-678F-47A7B17D6C65}"/>
              </a:ext>
            </a:extLst>
          </p:cNvPr>
          <p:cNvSpPr>
            <a:spLocks noGrp="1"/>
          </p:cNvSpPr>
          <p:nvPr>
            <p:ph idx="1"/>
          </p:nvPr>
        </p:nvSpPr>
        <p:spPr>
          <a:xfrm>
            <a:off x="838200" y="2930013"/>
            <a:ext cx="6201697" cy="3677111"/>
          </a:xfrm>
        </p:spPr>
        <p:txBody>
          <a:bodyPr>
            <a:normAutofit/>
          </a:bodyPr>
          <a:lstStyle/>
          <a:p>
            <a:pPr marL="514350" indent="-514350">
              <a:buAutoNum type="arabicPeriod"/>
            </a:pPr>
            <a:r>
              <a:rPr lang="en-US" altLang="zh-CN" sz="2400" dirty="0"/>
              <a:t>HL</a:t>
            </a:r>
            <a:r>
              <a:rPr lang="zh-CN" altLang="en-US" sz="2400" dirty="0"/>
              <a:t>型和</a:t>
            </a:r>
            <a:r>
              <a:rPr lang="en-US" altLang="zh-CN" sz="2400" dirty="0"/>
              <a:t>LL</a:t>
            </a:r>
            <a:r>
              <a:rPr lang="zh-CN" altLang="en-US" sz="2400" dirty="0"/>
              <a:t>型的核心基因组差别较大，其分化是否是由于一段地质历史时期的特殊影响</a:t>
            </a:r>
            <a:endParaRPr lang="en-US" altLang="zh-CN" sz="2400" dirty="0"/>
          </a:p>
          <a:p>
            <a:pPr marL="514350" indent="-514350">
              <a:buAutoNum type="arabicPeriod"/>
            </a:pPr>
            <a:r>
              <a:rPr lang="zh-CN" altLang="en-US" sz="2400" dirty="0"/>
              <a:t>泛基因组的附属基因组部分主要由</a:t>
            </a:r>
            <a:r>
              <a:rPr lang="en-US" altLang="zh-CN" sz="2400" dirty="0"/>
              <a:t>HL</a:t>
            </a:r>
            <a:r>
              <a:rPr lang="zh-CN" altLang="en-US" sz="2400" dirty="0"/>
              <a:t>型贡献，</a:t>
            </a:r>
            <a:r>
              <a:rPr lang="en-US" altLang="zh-CN" sz="2400" dirty="0"/>
              <a:t>HL</a:t>
            </a:r>
            <a:r>
              <a:rPr lang="zh-CN" altLang="en-US" sz="2400" dirty="0"/>
              <a:t>型的短时高多样性，是否由于</a:t>
            </a:r>
            <a:r>
              <a:rPr lang="en-US" altLang="zh-CN" sz="2400" dirty="0"/>
              <a:t>HL</a:t>
            </a:r>
            <a:r>
              <a:rPr lang="zh-CN" altLang="en-US" sz="2400" dirty="0"/>
              <a:t>型比</a:t>
            </a:r>
            <a:r>
              <a:rPr lang="en-US" altLang="zh-CN" sz="2400" dirty="0"/>
              <a:t>LL</a:t>
            </a:r>
            <a:r>
              <a:rPr lang="zh-CN" altLang="en-US" sz="2400" dirty="0"/>
              <a:t>型获取了更高效的水平基因转移机制或者丢弃了外源</a:t>
            </a:r>
            <a:r>
              <a:rPr lang="en-US" altLang="zh-CN" sz="2400" dirty="0"/>
              <a:t>DNA</a:t>
            </a:r>
            <a:r>
              <a:rPr lang="zh-CN" altLang="en-US" sz="2400" dirty="0"/>
              <a:t>入侵保护机制</a:t>
            </a:r>
            <a:endParaRPr lang="en-US" altLang="zh-CN" sz="2400" dirty="0"/>
          </a:p>
          <a:p>
            <a:pPr marL="514350" indent="-514350">
              <a:buAutoNum type="arabicPeriod"/>
            </a:pPr>
            <a:r>
              <a:rPr lang="zh-CN" altLang="en-US" sz="2400" dirty="0"/>
              <a:t>原绿球藻在基因组简化的过程当中，转录组层面的进化是否逐渐作为选择压力的主要应对者</a:t>
            </a:r>
          </a:p>
        </p:txBody>
      </p:sp>
      <p:pic>
        <p:nvPicPr>
          <p:cNvPr id="1028" name="Picture 4">
            <a:extLst>
              <a:ext uri="{FF2B5EF4-FFF2-40B4-BE49-F238E27FC236}">
                <a16:creationId xmlns:a16="http://schemas.microsoft.com/office/drawing/2014/main" id="{9BA75C2B-2C77-4458-07B0-907C5F833E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8974" y="235974"/>
            <a:ext cx="8474945" cy="2694039"/>
          </a:xfrm>
          <a:prstGeom prst="rect">
            <a:avLst/>
          </a:prstGeom>
          <a:noFill/>
          <a:extLst>
            <a:ext uri="{909E8E84-426E-40DD-AFC4-6F175D3DCCD1}">
              <a14:hiddenFill xmlns:a14="http://schemas.microsoft.com/office/drawing/2010/main">
                <a:solidFill>
                  <a:srgbClr val="FFFFFF"/>
                </a:solidFill>
              </a14:hiddenFill>
            </a:ext>
          </a:extLst>
        </p:spPr>
      </p:pic>
      <p:sp>
        <p:nvSpPr>
          <p:cNvPr id="4" name="内容占位符 2">
            <a:extLst>
              <a:ext uri="{FF2B5EF4-FFF2-40B4-BE49-F238E27FC236}">
                <a16:creationId xmlns:a16="http://schemas.microsoft.com/office/drawing/2014/main" id="{A8A7921C-D278-C5BB-E7E6-AEDDE5D716DA}"/>
              </a:ext>
            </a:extLst>
          </p:cNvPr>
          <p:cNvSpPr txBox="1">
            <a:spLocks/>
          </p:cNvSpPr>
          <p:nvPr/>
        </p:nvSpPr>
        <p:spPr>
          <a:xfrm>
            <a:off x="7216878" y="3239884"/>
            <a:ext cx="4247535" cy="545536"/>
          </a:xfrm>
          <a:prstGeom prst="rect">
            <a:avLst/>
          </a:prstGeom>
          <a:solidFill>
            <a:schemeClr val="accent5">
              <a:lumMod val="20000"/>
              <a:lumOff val="80000"/>
            </a:schemeClr>
          </a:solidFill>
          <a:ln>
            <a:solidFill>
              <a:srgbClr val="8C9FBA"/>
            </a:solidFill>
          </a:ln>
          <a:effectLst>
            <a:softEdge rad="12700"/>
          </a:effectLst>
          <a:scene3d>
            <a:camera prst="orthographicFront"/>
            <a:lightRig rig="threePt" dir="t"/>
          </a:scene3d>
          <a:sp3d>
            <a:bevelT/>
          </a:sp3d>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分子定年 </a:t>
            </a:r>
            <a:r>
              <a:rPr lang="en-US" altLang="zh-CN" sz="2400" dirty="0"/>
              <a:t>– </a:t>
            </a:r>
            <a:r>
              <a:rPr lang="zh-CN" altLang="en-US" sz="2400" dirty="0"/>
              <a:t>准确性可疑但能用</a:t>
            </a:r>
          </a:p>
        </p:txBody>
      </p:sp>
      <p:sp>
        <p:nvSpPr>
          <p:cNvPr id="5" name="内容占位符 2">
            <a:extLst>
              <a:ext uri="{FF2B5EF4-FFF2-40B4-BE49-F238E27FC236}">
                <a16:creationId xmlns:a16="http://schemas.microsoft.com/office/drawing/2014/main" id="{DCDBB6EE-8697-8CF6-1EE3-9C17C4F33BE3}"/>
              </a:ext>
            </a:extLst>
          </p:cNvPr>
          <p:cNvSpPr txBox="1">
            <a:spLocks/>
          </p:cNvSpPr>
          <p:nvPr/>
        </p:nvSpPr>
        <p:spPr>
          <a:xfrm>
            <a:off x="7216877" y="4365678"/>
            <a:ext cx="4247535" cy="545536"/>
          </a:xfrm>
          <a:prstGeom prst="rect">
            <a:avLst/>
          </a:prstGeom>
          <a:solidFill>
            <a:schemeClr val="accent5">
              <a:lumMod val="20000"/>
              <a:lumOff val="80000"/>
            </a:schemeClr>
          </a:solidFill>
          <a:ln>
            <a:solidFill>
              <a:srgbClr val="8C9FBA"/>
            </a:solidFill>
          </a:ln>
          <a:effectLst>
            <a:softEdge rad="12700"/>
          </a:effectLst>
          <a:scene3d>
            <a:camera prst="orthographicFront"/>
            <a:lightRig rig="threePt" dir="t"/>
          </a:scene3d>
          <a:sp3d>
            <a:bevelT/>
          </a:sp3d>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通路</a:t>
            </a:r>
            <a:r>
              <a:rPr lang="en-US" altLang="zh-CN" sz="2400" dirty="0"/>
              <a:t>–&gt;</a:t>
            </a:r>
            <a:r>
              <a:rPr lang="zh-CN" altLang="en-US" sz="2400" dirty="0"/>
              <a:t>基因的泛基因组富集分析</a:t>
            </a:r>
          </a:p>
        </p:txBody>
      </p:sp>
      <p:sp>
        <p:nvSpPr>
          <p:cNvPr id="6" name="内容占位符 2">
            <a:extLst>
              <a:ext uri="{FF2B5EF4-FFF2-40B4-BE49-F238E27FC236}">
                <a16:creationId xmlns:a16="http://schemas.microsoft.com/office/drawing/2014/main" id="{FCE0864E-D6CE-8E3A-D1C6-F95A830E113A}"/>
              </a:ext>
            </a:extLst>
          </p:cNvPr>
          <p:cNvSpPr txBox="1">
            <a:spLocks/>
          </p:cNvSpPr>
          <p:nvPr/>
        </p:nvSpPr>
        <p:spPr>
          <a:xfrm>
            <a:off x="7216877" y="5491472"/>
            <a:ext cx="4247535" cy="855407"/>
          </a:xfrm>
          <a:prstGeom prst="rect">
            <a:avLst/>
          </a:prstGeom>
          <a:solidFill>
            <a:schemeClr val="accent5">
              <a:lumMod val="20000"/>
              <a:lumOff val="80000"/>
            </a:schemeClr>
          </a:solidFill>
          <a:ln>
            <a:solidFill>
              <a:srgbClr val="8C9FBA"/>
            </a:solidFill>
          </a:ln>
          <a:effectLst>
            <a:softEdge rad="12700"/>
          </a:effectLst>
          <a:scene3d>
            <a:camera prst="orthographicFront"/>
            <a:lightRig rig="threePt" dir="t"/>
          </a:scene3d>
          <a:sp3d>
            <a:bevelT/>
          </a:sp3d>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浅时进化中泛转录组的选择压力应当明显大于宏泛基因组</a:t>
            </a:r>
          </a:p>
        </p:txBody>
      </p:sp>
    </p:spTree>
    <p:extLst>
      <p:ext uri="{BB962C8B-B14F-4D97-AF65-F5344CB8AC3E}">
        <p14:creationId xmlns:p14="http://schemas.microsoft.com/office/powerpoint/2010/main" val="4256694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0FC2010-9421-4F6F-B163-A743D888283C}"/>
              </a:ext>
            </a:extLst>
          </p:cNvPr>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a:extLst>
              <a:ext uri="{FF2B5EF4-FFF2-40B4-BE49-F238E27FC236}">
                <a16:creationId xmlns:a16="http://schemas.microsoft.com/office/drawing/2014/main" id="{59D46D4B-4052-450A-8B33-05952DB75F7D}"/>
              </a:ext>
            </a:extLst>
          </p:cNvPr>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a:extLst>
              <a:ext uri="{FF2B5EF4-FFF2-40B4-BE49-F238E27FC236}">
                <a16:creationId xmlns:a16="http://schemas.microsoft.com/office/drawing/2014/main" id="{C1934A9E-3679-4C45-922A-099F1305E330}"/>
              </a:ext>
            </a:extLst>
          </p:cNvPr>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EDEE81BD-652C-47B7-B00D-2D08B96E1E9C}"/>
              </a:ext>
            </a:extLst>
          </p:cNvPr>
          <p:cNvSpPr/>
          <p:nvPr/>
        </p:nvSpPr>
        <p:spPr>
          <a:xfrm>
            <a:off x="9984658"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a:extLst>
              <a:ext uri="{FF2B5EF4-FFF2-40B4-BE49-F238E27FC236}">
                <a16:creationId xmlns:a16="http://schemas.microsoft.com/office/drawing/2014/main" id="{88266BAF-A4A8-4115-A778-D0156C46BEC4}"/>
              </a:ext>
            </a:extLst>
          </p:cNvPr>
          <p:cNvSpPr/>
          <p:nvPr/>
        </p:nvSpPr>
        <p:spPr>
          <a:xfrm>
            <a:off x="403122" y="405580"/>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a:extLst>
              <a:ext uri="{FF2B5EF4-FFF2-40B4-BE49-F238E27FC236}">
                <a16:creationId xmlns:a16="http://schemas.microsoft.com/office/drawing/2014/main" id="{F118B2C4-018A-48F4-B030-AAC1E69BFCDA}"/>
              </a:ext>
            </a:extLst>
          </p:cNvPr>
          <p:cNvSpPr txBox="1"/>
          <p:nvPr/>
        </p:nvSpPr>
        <p:spPr>
          <a:xfrm>
            <a:off x="2718927" y="2080651"/>
            <a:ext cx="6754146" cy="830997"/>
          </a:xfrm>
          <a:prstGeom prst="rect">
            <a:avLst/>
          </a:prstGeom>
          <a:noFill/>
        </p:spPr>
        <p:txBody>
          <a:bodyPr wrap="square" rtlCol="0">
            <a:spAutoFit/>
          </a:bodyPr>
          <a:lstStyle/>
          <a:p>
            <a:pPr algn="dist"/>
            <a:r>
              <a:rPr lang="zh-CN" altLang="en-US" sz="4800" dirty="0">
                <a:solidFill>
                  <a:srgbClr val="1C4885"/>
                </a:solidFill>
                <a:cs typeface="+mn-ea"/>
                <a:sym typeface="+mn-lt"/>
              </a:rPr>
              <a:t>感谢观看</a:t>
            </a:r>
          </a:p>
        </p:txBody>
      </p:sp>
      <p:cxnSp>
        <p:nvCxnSpPr>
          <p:cNvPr id="10" name="直接连接符 9">
            <a:extLst>
              <a:ext uri="{FF2B5EF4-FFF2-40B4-BE49-F238E27FC236}">
                <a16:creationId xmlns:a16="http://schemas.microsoft.com/office/drawing/2014/main" id="{2F712792-C736-44B7-B59C-2843A70CF2A2}"/>
              </a:ext>
            </a:extLst>
          </p:cNvPr>
          <p:cNvCxnSpPr/>
          <p:nvPr/>
        </p:nvCxnSpPr>
        <p:spPr>
          <a:xfrm>
            <a:off x="5401597" y="3738717"/>
            <a:ext cx="138880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C11E9E2A-7689-4289-A0BE-744FFAE23EA9}"/>
              </a:ext>
            </a:extLst>
          </p:cNvPr>
          <p:cNvSpPr txBox="1"/>
          <p:nvPr/>
        </p:nvSpPr>
        <p:spPr>
          <a:xfrm>
            <a:off x="2718928" y="2827444"/>
            <a:ext cx="6754145" cy="369332"/>
          </a:xfrm>
          <a:prstGeom prst="rect">
            <a:avLst/>
          </a:prstGeom>
          <a:noFill/>
        </p:spPr>
        <p:txBody>
          <a:bodyPr wrap="square" rtlCol="0">
            <a:spAutoFit/>
          </a:bodyPr>
          <a:lstStyle/>
          <a:p>
            <a:pPr algn="dist"/>
            <a:r>
              <a:rPr lang="en-US" altLang="zh-CN" dirty="0">
                <a:solidFill>
                  <a:srgbClr val="1C4885"/>
                </a:solidFill>
                <a:cs typeface="+mn-ea"/>
                <a:sym typeface="+mn-lt"/>
              </a:rPr>
              <a:t>BLUE THESIS PROPOSAL TEMPLATE</a:t>
            </a:r>
            <a:endParaRPr lang="zh-CN" altLang="en-US" dirty="0">
              <a:solidFill>
                <a:srgbClr val="1C4885"/>
              </a:solidFill>
              <a:cs typeface="+mn-ea"/>
              <a:sym typeface="+mn-lt"/>
            </a:endParaRPr>
          </a:p>
        </p:txBody>
      </p:sp>
      <p:pic>
        <p:nvPicPr>
          <p:cNvPr id="13" name="图片 12">
            <a:extLst>
              <a:ext uri="{FF2B5EF4-FFF2-40B4-BE49-F238E27FC236}">
                <a16:creationId xmlns:a16="http://schemas.microsoft.com/office/drawing/2014/main" id="{0A7DAF0C-805F-46DB-A9D9-C34CE8DED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1985" y="694478"/>
            <a:ext cx="1206500" cy="1206500"/>
          </a:xfrm>
          <a:prstGeom prst="rect">
            <a:avLst/>
          </a:prstGeom>
        </p:spPr>
      </p:pic>
    </p:spTree>
    <p:extLst>
      <p:ext uri="{BB962C8B-B14F-4D97-AF65-F5344CB8AC3E}">
        <p14:creationId xmlns:p14="http://schemas.microsoft.com/office/powerpoint/2010/main" val="2481221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735380-828B-6E84-800D-20A3228C69BE}"/>
              </a:ext>
            </a:extLst>
          </p:cNvPr>
          <p:cNvSpPr>
            <a:spLocks noGrp="1"/>
          </p:cNvSpPr>
          <p:nvPr>
            <p:ph type="title"/>
          </p:nvPr>
        </p:nvSpPr>
        <p:spPr/>
        <p:txBody>
          <a:bodyPr/>
          <a:lstStyle/>
          <a:p>
            <a:r>
              <a:rPr lang="en-US" altLang="zh-CN"/>
              <a:t>1.1 </a:t>
            </a:r>
            <a:r>
              <a:rPr lang="zh-CN" altLang="en-US"/>
              <a:t>原绿球藻简介</a:t>
            </a:r>
          </a:p>
        </p:txBody>
      </p:sp>
      <p:sp>
        <p:nvSpPr>
          <p:cNvPr id="3" name="内容占位符 2">
            <a:extLst>
              <a:ext uri="{FF2B5EF4-FFF2-40B4-BE49-F238E27FC236}">
                <a16:creationId xmlns:a16="http://schemas.microsoft.com/office/drawing/2014/main" id="{780BF59C-4B9B-5D35-D540-7EEC8222B532}"/>
              </a:ext>
            </a:extLst>
          </p:cNvPr>
          <p:cNvSpPr>
            <a:spLocks noGrp="1"/>
          </p:cNvSpPr>
          <p:nvPr>
            <p:ph idx="1"/>
          </p:nvPr>
        </p:nvSpPr>
        <p:spPr>
          <a:xfrm>
            <a:off x="283564" y="1690687"/>
            <a:ext cx="7034126" cy="4802187"/>
          </a:xfrm>
        </p:spPr>
        <p:txBody>
          <a:bodyPr>
            <a:normAutofit/>
          </a:bodyPr>
          <a:lstStyle/>
          <a:p>
            <a:pPr marL="914400" lvl="1" indent="-457200">
              <a:lnSpc>
                <a:spcPct val="17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原绿球藻（</a:t>
            </a:r>
            <a:r>
              <a:rPr lang="en-US" altLang="zh-CN" sz="2000" dirty="0">
                <a:latin typeface="微软雅黑" panose="020B0503020204020204" pitchFamily="34" charset="-122"/>
                <a:ea typeface="微软雅黑" panose="020B0503020204020204" pitchFamily="34" charset="-122"/>
              </a:rPr>
              <a:t>Prochlorococcus</a:t>
            </a:r>
            <a:r>
              <a:rPr lang="zh-CN" altLang="en-US" sz="2000" dirty="0">
                <a:latin typeface="微软雅黑" panose="020B0503020204020204" pitchFamily="34" charset="-122"/>
                <a:ea typeface="微软雅黑" panose="020B0503020204020204" pitchFamily="34" charset="-122"/>
              </a:rPr>
              <a:t>）属于蓝细菌，是目前已知数量最多（ </a:t>
            </a:r>
            <a:r>
              <a:rPr lang="en-US" altLang="zh-CN" sz="2000" dirty="0">
                <a:latin typeface="微软雅黑" panose="020B0503020204020204" pitchFamily="34" charset="-122"/>
                <a:ea typeface="微软雅黑" panose="020B0503020204020204" pitchFamily="34" charset="-122"/>
              </a:rPr>
              <a:t>104-105cells/ml </a:t>
            </a:r>
            <a:r>
              <a:rPr lang="zh-CN" altLang="en-US" sz="2000" dirty="0">
                <a:latin typeface="微软雅黑" panose="020B0503020204020204" pitchFamily="34" charset="-122"/>
                <a:ea typeface="微软雅黑" panose="020B0503020204020204" pitchFamily="34" charset="-122"/>
              </a:rPr>
              <a:t>） ，细胞体积最小（</a:t>
            </a:r>
            <a:r>
              <a:rPr lang="en-US" altLang="zh-CN" sz="2000" dirty="0">
                <a:latin typeface="微软雅黑" panose="020B0503020204020204" pitchFamily="34" charset="-122"/>
                <a:ea typeface="微软雅黑" panose="020B0503020204020204" pitchFamily="34" charset="-122"/>
              </a:rPr>
              <a:t>0.5-0.7μm</a:t>
            </a:r>
            <a:r>
              <a:rPr lang="zh-CN" altLang="en-US" sz="2000" dirty="0">
                <a:latin typeface="微软雅黑" panose="020B0503020204020204" pitchFamily="34" charset="-122"/>
                <a:ea typeface="微软雅黑" panose="020B0503020204020204" pitchFamily="34" charset="-122"/>
              </a:rPr>
              <a:t>）的产氧光合原核生物。</a:t>
            </a:r>
          </a:p>
          <a:p>
            <a:pPr marL="914400" lvl="1" indent="-457200">
              <a:lnSpc>
                <a:spcPct val="17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原绿球藻是海洋重要的初级生产者，通过光合作用每年固定约</a:t>
            </a:r>
            <a:r>
              <a:rPr lang="en-US" altLang="zh-CN" sz="2000" dirty="0">
                <a:latin typeface="微软雅黑" panose="020B0503020204020204" pitchFamily="34" charset="-122"/>
                <a:ea typeface="微软雅黑" panose="020B0503020204020204" pitchFamily="34" charset="-122"/>
              </a:rPr>
              <a:t>40</a:t>
            </a:r>
            <a:r>
              <a:rPr lang="zh-CN" altLang="en-US" sz="2000" dirty="0">
                <a:latin typeface="微软雅黑" panose="020B0503020204020204" pitchFamily="34" charset="-122"/>
                <a:ea typeface="微软雅黑" panose="020B0503020204020204" pitchFamily="34" charset="-122"/>
              </a:rPr>
              <a:t>亿吨碳，是“海洋碳汇”的重要贡献者。</a:t>
            </a:r>
          </a:p>
          <a:p>
            <a:pPr marL="914400" lvl="1" indent="-457200">
              <a:lnSpc>
                <a:spcPct val="17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原绿球藻和聚球藻（</a:t>
            </a:r>
            <a:r>
              <a:rPr lang="en-US" altLang="zh-CN" sz="2000" dirty="0" err="1">
                <a:latin typeface="微软雅黑" panose="020B0503020204020204" pitchFamily="34" charset="-122"/>
                <a:ea typeface="微软雅黑" panose="020B0503020204020204" pitchFamily="34" charset="-122"/>
              </a:rPr>
              <a:t>Synechoccocus</a:t>
            </a:r>
            <a:r>
              <a:rPr lang="zh-CN" altLang="en-US" sz="2000" dirty="0">
                <a:latin typeface="微软雅黑" panose="020B0503020204020204" pitchFamily="34" charset="-122"/>
                <a:ea typeface="微软雅黑" panose="020B0503020204020204" pitchFamily="34" charset="-122"/>
              </a:rPr>
              <a:t>）两个类群，由共同的祖先演化而来，均是单细胞。</a:t>
            </a:r>
          </a:p>
          <a:p>
            <a:pPr marL="914400" lvl="1" indent="-457200">
              <a:lnSpc>
                <a:spcPct val="17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以二乙烯基叶绿素为主要的光合色素。</a:t>
            </a:r>
          </a:p>
        </p:txBody>
      </p:sp>
      <p:pic>
        <p:nvPicPr>
          <p:cNvPr id="8" name="Picture 3">
            <a:extLst>
              <a:ext uri="{FF2B5EF4-FFF2-40B4-BE49-F238E27FC236}">
                <a16:creationId xmlns:a16="http://schemas.microsoft.com/office/drawing/2014/main" id="{92C23317-F1A2-93A5-5EDA-036DFE6781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97008" y="1690688"/>
            <a:ext cx="4356988" cy="3485590"/>
          </a:xfrm>
          <a:prstGeom prst="rect">
            <a:avLst/>
          </a:prstGeom>
        </p:spPr>
      </p:pic>
      <p:sp>
        <p:nvSpPr>
          <p:cNvPr id="9" name="Rectangle 4">
            <a:extLst>
              <a:ext uri="{FF2B5EF4-FFF2-40B4-BE49-F238E27FC236}">
                <a16:creationId xmlns:a16="http://schemas.microsoft.com/office/drawing/2014/main" id="{EAC70E86-8D4E-A36A-1501-F3F9B09FDFB5}"/>
              </a:ext>
            </a:extLst>
          </p:cNvPr>
          <p:cNvSpPr/>
          <p:nvPr/>
        </p:nvSpPr>
        <p:spPr>
          <a:xfrm>
            <a:off x="7317690" y="5597037"/>
            <a:ext cx="4536306" cy="338554"/>
          </a:xfrm>
          <a:prstGeom prst="rect">
            <a:avLst/>
          </a:prstGeom>
        </p:spPr>
        <p:txBody>
          <a:bodyPr wrap="none">
            <a:spAutoFit/>
          </a:bodyPr>
          <a:lstStyle/>
          <a:p>
            <a:r>
              <a:rPr lang="zh-CN" altLang="en-US" sz="1600">
                <a:latin typeface="Arial" panose="020B0604020202020204" pitchFamily="34" charset="0"/>
                <a:ea typeface="黑体" panose="02010609060101010101" pitchFamily="49" charset="-122"/>
                <a:cs typeface="Arial" panose="020B0604020202020204" pitchFamily="34" charset="0"/>
              </a:rPr>
              <a:t>原绿球藻</a:t>
            </a:r>
            <a:r>
              <a:rPr lang="en-US" altLang="zh-CN" sz="1600">
                <a:latin typeface="Arial" panose="020B0604020202020204" pitchFamily="34" charset="0"/>
                <a:ea typeface="黑体" panose="02010609060101010101" pitchFamily="49" charset="-122"/>
                <a:cs typeface="Arial" panose="020B0604020202020204" pitchFamily="34" charset="0"/>
              </a:rPr>
              <a:t>SEM</a:t>
            </a:r>
            <a:r>
              <a:rPr lang="zh-CN" altLang="en-US" sz="1600">
                <a:latin typeface="Arial" panose="020B0604020202020204" pitchFamily="34" charset="0"/>
                <a:ea typeface="黑体" panose="02010609060101010101" pitchFamily="49" charset="-122"/>
                <a:cs typeface="Arial" panose="020B0604020202020204" pitchFamily="34" charset="0"/>
              </a:rPr>
              <a:t>照片 </a:t>
            </a:r>
            <a:r>
              <a:rPr lang="en-US" altLang="zh-CN" sz="1600">
                <a:latin typeface="Arial" panose="020B0604020202020204" pitchFamily="34" charset="0"/>
                <a:ea typeface="黑体" panose="02010609060101010101" pitchFamily="49" charset="-122"/>
                <a:cs typeface="Arial" panose="020B0604020202020204" pitchFamily="34" charset="0"/>
              </a:rPr>
              <a:t>(</a:t>
            </a:r>
            <a:r>
              <a:rPr lang="zh-CN" altLang="en-US" sz="1600">
                <a:latin typeface="Arial" panose="020B0604020202020204" pitchFamily="34" charset="0"/>
                <a:ea typeface="黑体" panose="02010609060101010101" pitchFamily="49" charset="-122"/>
                <a:cs typeface="Arial" panose="020B0604020202020204" pitchFamily="34" charset="0"/>
              </a:rPr>
              <a:t>来源：</a:t>
            </a:r>
            <a:r>
              <a:rPr lang="en-US" sz="1600">
                <a:latin typeface="Arial" panose="020B0604020202020204" pitchFamily="34" charset="0"/>
                <a:ea typeface="黑体" panose="02010609060101010101" pitchFamily="49" charset="-122"/>
                <a:cs typeface="Arial" panose="020B0604020202020204" pitchFamily="34" charset="0"/>
              </a:rPr>
              <a:t>MIT Chisholm Lab</a:t>
            </a:r>
            <a:r>
              <a:rPr lang="en-US" altLang="zh-CN" sz="1600">
                <a:latin typeface="Arial" panose="020B0604020202020204" pitchFamily="34" charset="0"/>
                <a:ea typeface="黑体" panose="02010609060101010101" pitchFamily="49" charset="-122"/>
                <a:cs typeface="Arial" panose="020B0604020202020204" pitchFamily="34" charset="0"/>
              </a:rPr>
              <a:t>)</a:t>
            </a:r>
            <a:r>
              <a:rPr lang="zh-CN" altLang="en-US" sz="1600">
                <a:latin typeface="Arial" panose="020B0604020202020204" pitchFamily="34" charset="0"/>
                <a:ea typeface="黑体" panose="02010609060101010101" pitchFamily="49" charset="-122"/>
                <a:cs typeface="Arial" panose="020B0604020202020204" pitchFamily="34" charset="0"/>
              </a:rPr>
              <a:t> </a:t>
            </a:r>
            <a:endParaRPr lang="en-US" sz="1600">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763485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B9FC89-673A-CCCA-E181-B9B210879DD5}"/>
              </a:ext>
            </a:extLst>
          </p:cNvPr>
          <p:cNvSpPr>
            <a:spLocks noGrp="1"/>
          </p:cNvSpPr>
          <p:nvPr>
            <p:ph type="title"/>
          </p:nvPr>
        </p:nvSpPr>
        <p:spPr>
          <a:xfrm>
            <a:off x="838201" y="373609"/>
            <a:ext cx="10515600" cy="1325563"/>
          </a:xfrm>
        </p:spPr>
        <p:txBody>
          <a:bodyPr/>
          <a:lstStyle/>
          <a:p>
            <a:r>
              <a:rPr lang="en-US" altLang="zh-CN"/>
              <a:t>1.2</a:t>
            </a:r>
            <a:r>
              <a:rPr lang="zh-CN" altLang="en-US"/>
              <a:t> 原绿球藻的基因组</a:t>
            </a:r>
          </a:p>
        </p:txBody>
      </p:sp>
      <p:pic>
        <p:nvPicPr>
          <p:cNvPr id="4" name="图片 3">
            <a:extLst>
              <a:ext uri="{FF2B5EF4-FFF2-40B4-BE49-F238E27FC236}">
                <a16:creationId xmlns:a16="http://schemas.microsoft.com/office/drawing/2014/main" id="{390A01DB-8A09-D843-7E7B-9CF6E97E0368}"/>
              </a:ext>
            </a:extLst>
          </p:cNvPr>
          <p:cNvPicPr>
            <a:picLocks noChangeAspect="1"/>
          </p:cNvPicPr>
          <p:nvPr/>
        </p:nvPicPr>
        <p:blipFill>
          <a:blip r:embed="rId2"/>
          <a:stretch>
            <a:fillRect/>
          </a:stretch>
        </p:blipFill>
        <p:spPr>
          <a:xfrm>
            <a:off x="838199" y="1344864"/>
            <a:ext cx="4589727" cy="4565697"/>
          </a:xfrm>
          <a:prstGeom prst="rect">
            <a:avLst/>
          </a:prstGeom>
        </p:spPr>
      </p:pic>
      <p:sp>
        <p:nvSpPr>
          <p:cNvPr id="5" name="Rectangle 4">
            <a:extLst>
              <a:ext uri="{FF2B5EF4-FFF2-40B4-BE49-F238E27FC236}">
                <a16:creationId xmlns:a16="http://schemas.microsoft.com/office/drawing/2014/main" id="{802CD552-27EF-FC61-F77B-871ED0988855}"/>
              </a:ext>
            </a:extLst>
          </p:cNvPr>
          <p:cNvSpPr/>
          <p:nvPr/>
        </p:nvSpPr>
        <p:spPr>
          <a:xfrm>
            <a:off x="160310" y="6084281"/>
            <a:ext cx="6203942" cy="400110"/>
          </a:xfrm>
          <a:prstGeom prst="rect">
            <a:avLst/>
          </a:prstGeom>
        </p:spPr>
        <p:txBody>
          <a:bodyPr wrap="none">
            <a:spAutoFit/>
          </a:bodyPr>
          <a:lstStyle/>
          <a:p>
            <a:r>
              <a:rPr lang="zh-CN" altLang="en-US" sz="2000" dirty="0">
                <a:solidFill>
                  <a:srgbClr val="016DB6"/>
                </a:solidFill>
                <a:latin typeface="微软雅黑" panose="020B0503020204020204" pitchFamily="34" charset="-122"/>
                <a:ea typeface="微软雅黑" panose="020B0503020204020204" pitchFamily="34" charset="-122"/>
              </a:rPr>
              <a:t>基于</a:t>
            </a:r>
            <a:r>
              <a:rPr lang="en-US" sz="2000" dirty="0">
                <a:solidFill>
                  <a:srgbClr val="016DB6"/>
                </a:solidFill>
                <a:latin typeface="微软雅黑" panose="020B0503020204020204" pitchFamily="34" charset="-122"/>
                <a:ea typeface="微软雅黑" panose="020B0503020204020204" pitchFamily="34" charset="-122"/>
              </a:rPr>
              <a:t>31</a:t>
            </a:r>
            <a:r>
              <a:rPr lang="zh-CN" altLang="en-US" sz="2000" dirty="0">
                <a:solidFill>
                  <a:srgbClr val="016DB6"/>
                </a:solidFill>
                <a:latin typeface="微软雅黑" panose="020B0503020204020204" pitchFamily="34" charset="-122"/>
                <a:ea typeface="微软雅黑" panose="020B0503020204020204" pitchFamily="34" charset="-122"/>
                <a:cs typeface="Times New Roman" panose="02020703060505090304" charset="0"/>
              </a:rPr>
              <a:t>个核心基因氨基酸序列构建的原绿球藻进化树</a:t>
            </a:r>
            <a:r>
              <a:rPr lang="zh-CN" altLang="en-US" sz="2000" dirty="0">
                <a:solidFill>
                  <a:srgbClr val="016DB6"/>
                </a:solidFill>
                <a:latin typeface="微软雅黑" panose="020B0503020204020204" pitchFamily="34" charset="-122"/>
                <a:ea typeface="微软雅黑" panose="020B0503020204020204" pitchFamily="34" charset="-122"/>
              </a:rPr>
              <a:t> </a:t>
            </a:r>
            <a:endParaRPr lang="en-US" sz="2000" dirty="0">
              <a:solidFill>
                <a:srgbClr val="016DB6"/>
              </a:solidFill>
              <a:latin typeface="微软雅黑" panose="020B0503020204020204" pitchFamily="34" charset="-122"/>
              <a:ea typeface="微软雅黑" panose="020B0503020204020204" pitchFamily="34" charset="-122"/>
            </a:endParaRPr>
          </a:p>
        </p:txBody>
      </p:sp>
      <p:sp>
        <p:nvSpPr>
          <p:cNvPr id="8" name="Rectangle 2">
            <a:extLst>
              <a:ext uri="{FF2B5EF4-FFF2-40B4-BE49-F238E27FC236}">
                <a16:creationId xmlns:a16="http://schemas.microsoft.com/office/drawing/2014/main" id="{228EFAB0-A136-9657-1BDE-0EE7B42DE5E7}"/>
              </a:ext>
            </a:extLst>
          </p:cNvPr>
          <p:cNvSpPr/>
          <p:nvPr/>
        </p:nvSpPr>
        <p:spPr>
          <a:xfrm>
            <a:off x="5819134" y="1712169"/>
            <a:ext cx="5796339" cy="46436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HLI</a:t>
            </a:r>
            <a:r>
              <a:rPr lang="zh-CN" altLang="en-US" dirty="0">
                <a:latin typeface="Microsoft YaHei" panose="020B0503020204020204" pitchFamily="34" charset="-122"/>
                <a:ea typeface="Microsoft YaHei" panose="020B0503020204020204" pitchFamily="34" charset="-122"/>
                <a:cs typeface="Times New Roman" panose="02020703060505090304" charset="0"/>
              </a:rPr>
              <a:t>型和</a:t>
            </a:r>
            <a:r>
              <a:rPr lang="en-US" dirty="0">
                <a:latin typeface="Microsoft YaHei" panose="020B0503020204020204" pitchFamily="34" charset="-122"/>
                <a:ea typeface="Microsoft YaHei" panose="020B0503020204020204" pitchFamily="34" charset="-122"/>
              </a:rPr>
              <a:t>HLII</a:t>
            </a:r>
            <a:r>
              <a:rPr lang="zh-CN" altLang="en-US" dirty="0">
                <a:latin typeface="Microsoft YaHei" panose="020B0503020204020204" pitchFamily="34" charset="-122"/>
                <a:ea typeface="Microsoft YaHei" panose="020B0503020204020204" pitchFamily="34" charset="-122"/>
                <a:cs typeface="Times New Roman" panose="02020703060505090304" charset="0"/>
              </a:rPr>
              <a:t>型的基因组只有大约</a:t>
            </a:r>
            <a:r>
              <a:rPr lang="en-US" dirty="0">
                <a:solidFill>
                  <a:srgbClr val="FF0000"/>
                </a:solidFill>
                <a:latin typeface="Microsoft YaHei" panose="020B0503020204020204" pitchFamily="34" charset="-122"/>
                <a:ea typeface="Microsoft YaHei" panose="020B0503020204020204" pitchFamily="34" charset="-122"/>
              </a:rPr>
              <a:t>1.6-1.7 </a:t>
            </a:r>
            <a:r>
              <a:rPr lang="en-US" dirty="0" err="1">
                <a:solidFill>
                  <a:srgbClr val="FF0000"/>
                </a:solidFill>
                <a:latin typeface="Microsoft YaHei" panose="020B0503020204020204" pitchFamily="34" charset="-122"/>
                <a:ea typeface="Microsoft YaHei" panose="020B0503020204020204" pitchFamily="34" charset="-122"/>
              </a:rPr>
              <a:t>Mbp</a:t>
            </a:r>
            <a:r>
              <a:rPr lang="zh-CN" altLang="en-US" dirty="0">
                <a:latin typeface="Microsoft YaHei" panose="020B0503020204020204" pitchFamily="34" charset="-122"/>
                <a:ea typeface="Microsoft YaHei" panose="020B0503020204020204" pitchFamily="34" charset="-122"/>
                <a:cs typeface="Times New Roman" panose="02020703060505090304" charset="0"/>
              </a:rPr>
              <a:t>，编码约</a:t>
            </a:r>
            <a:r>
              <a:rPr lang="en-US" dirty="0">
                <a:latin typeface="Microsoft YaHei" panose="020B0503020204020204" pitchFamily="34" charset="-122"/>
                <a:ea typeface="Microsoft YaHei" panose="020B0503020204020204" pitchFamily="34" charset="-122"/>
              </a:rPr>
              <a:t>1800-1900</a:t>
            </a:r>
            <a:r>
              <a:rPr lang="zh-CN" altLang="en-US" dirty="0">
                <a:latin typeface="Microsoft YaHei" panose="020B0503020204020204" pitchFamily="34" charset="-122"/>
                <a:ea typeface="Microsoft YaHei" panose="020B0503020204020204" pitchFamily="34" charset="-122"/>
                <a:cs typeface="Times New Roman" panose="02020703060505090304" charset="0"/>
              </a:rPr>
              <a:t>个基因，</a:t>
            </a:r>
            <a:r>
              <a:rPr lang="zh-CN" altLang="en-US" dirty="0">
                <a:solidFill>
                  <a:srgbClr val="FF0000"/>
                </a:solidFill>
                <a:latin typeface="Microsoft YaHei" panose="020B0503020204020204" pitchFamily="34" charset="-122"/>
                <a:ea typeface="Microsoft YaHei" panose="020B0503020204020204" pitchFamily="34" charset="-122"/>
                <a:cs typeface="Times New Roman" panose="02020703060505090304" charset="0"/>
              </a:rPr>
              <a:t>是目前已知最小的非共生光合自养生物的基因组。</a:t>
            </a:r>
            <a:endParaRPr lang="en-US" altLang="zh-CN" dirty="0">
              <a:solidFill>
                <a:srgbClr val="FF0000"/>
              </a:solidFill>
              <a:latin typeface="Microsoft YaHei" panose="020B0503020204020204" pitchFamily="34" charset="-122"/>
              <a:ea typeface="Microsoft YaHei" panose="020B0503020204020204" pitchFamily="34" charset="-122"/>
              <a:cs typeface="Times New Roman" panose="02020703060505090304" charset="0"/>
            </a:endParaRPr>
          </a:p>
          <a:p>
            <a:pPr marL="342900" indent="-342900">
              <a:lnSpc>
                <a:spcPct val="150000"/>
              </a:lnSpc>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LLI</a:t>
            </a:r>
            <a:r>
              <a:rPr lang="zh-CN" altLang="en-US" dirty="0">
                <a:latin typeface="Microsoft YaHei" panose="020B0503020204020204" pitchFamily="34" charset="-122"/>
                <a:ea typeface="Microsoft YaHei" panose="020B0503020204020204" pitchFamily="34" charset="-122"/>
                <a:cs typeface="Times New Roman" panose="02020703060505090304" charset="0"/>
              </a:rPr>
              <a:t>基因组略大（</a:t>
            </a:r>
            <a:r>
              <a:rPr lang="en-US" dirty="0">
                <a:latin typeface="Microsoft YaHei" panose="020B0503020204020204" pitchFamily="34" charset="-122"/>
                <a:ea typeface="Microsoft YaHei" panose="020B0503020204020204" pitchFamily="34" charset="-122"/>
              </a:rPr>
              <a:t>1.8-1.9 </a:t>
            </a:r>
            <a:r>
              <a:rPr lang="en-US" dirty="0" err="1">
                <a:latin typeface="Microsoft YaHei" panose="020B0503020204020204" pitchFamily="34" charset="-122"/>
                <a:ea typeface="Microsoft YaHei" panose="020B0503020204020204" pitchFamily="34" charset="-122"/>
              </a:rPr>
              <a:t>Mbp</a:t>
            </a:r>
            <a:r>
              <a:rPr lang="zh-CN" altLang="en-US" dirty="0">
                <a:latin typeface="Microsoft YaHei" panose="020B0503020204020204" pitchFamily="34" charset="-122"/>
                <a:ea typeface="Microsoft YaHei" panose="020B0503020204020204" pitchFamily="34" charset="-122"/>
                <a:cs typeface="Times New Roman" panose="02020703060505090304" charset="0"/>
              </a:rPr>
              <a:t>），编码</a:t>
            </a:r>
            <a:r>
              <a:rPr lang="en-US" dirty="0">
                <a:latin typeface="Microsoft YaHei" panose="020B0503020204020204" pitchFamily="34" charset="-122"/>
                <a:ea typeface="Microsoft YaHei" panose="020B0503020204020204" pitchFamily="34" charset="-122"/>
              </a:rPr>
              <a:t>2000-2200</a:t>
            </a:r>
            <a:r>
              <a:rPr lang="zh-CN" altLang="en-US" dirty="0">
                <a:latin typeface="Microsoft YaHei" panose="020B0503020204020204" pitchFamily="34" charset="-122"/>
                <a:ea typeface="Microsoft YaHei" panose="020B0503020204020204" pitchFamily="34" charset="-122"/>
                <a:cs typeface="Times New Roman" panose="02020703060505090304" charset="0"/>
              </a:rPr>
              <a:t>个基因。</a:t>
            </a:r>
            <a:r>
              <a:rPr lang="en-US" dirty="0">
                <a:latin typeface="Microsoft YaHei" panose="020B0503020204020204" pitchFamily="34" charset="-122"/>
                <a:ea typeface="Microsoft YaHei" panose="020B0503020204020204" pitchFamily="34" charset="-122"/>
              </a:rPr>
              <a:t>LLII/III</a:t>
            </a:r>
            <a:r>
              <a:rPr lang="zh-CN" altLang="en-US" dirty="0">
                <a:latin typeface="Microsoft YaHei" panose="020B0503020204020204" pitchFamily="34" charset="-122"/>
                <a:ea typeface="Microsoft YaHei" panose="020B0503020204020204" pitchFamily="34" charset="-122"/>
                <a:cs typeface="Times New Roman" panose="02020703060505090304" charset="0"/>
              </a:rPr>
              <a:t>基因组也较小（</a:t>
            </a:r>
            <a:r>
              <a:rPr lang="en-US" dirty="0">
                <a:latin typeface="Microsoft YaHei" panose="020B0503020204020204" pitchFamily="34" charset="-122"/>
                <a:ea typeface="Microsoft YaHei" panose="020B0503020204020204" pitchFamily="34" charset="-122"/>
              </a:rPr>
              <a:t>1.7-1.8 </a:t>
            </a:r>
            <a:r>
              <a:rPr lang="en-US" dirty="0" err="1">
                <a:latin typeface="Microsoft YaHei" panose="020B0503020204020204" pitchFamily="34" charset="-122"/>
                <a:ea typeface="Microsoft YaHei" panose="020B0503020204020204" pitchFamily="34" charset="-122"/>
              </a:rPr>
              <a:t>Mbp</a:t>
            </a:r>
            <a:r>
              <a:rPr lang="zh-CN" altLang="en-US" dirty="0">
                <a:latin typeface="Microsoft YaHei" panose="020B0503020204020204" pitchFamily="34" charset="-122"/>
                <a:ea typeface="Microsoft YaHei" panose="020B0503020204020204" pitchFamily="34" charset="-122"/>
                <a:cs typeface="Times New Roman" panose="02020703060505090304" charset="0"/>
              </a:rPr>
              <a:t>），与</a:t>
            </a:r>
            <a:r>
              <a:rPr lang="en-US" dirty="0">
                <a:latin typeface="Microsoft YaHei" panose="020B0503020204020204" pitchFamily="34" charset="-122"/>
                <a:ea typeface="Microsoft YaHei" panose="020B0503020204020204" pitchFamily="34" charset="-122"/>
              </a:rPr>
              <a:t>HLI-II</a:t>
            </a:r>
            <a:r>
              <a:rPr lang="zh-CN" altLang="en-US" dirty="0">
                <a:latin typeface="Microsoft YaHei" panose="020B0503020204020204" pitchFamily="34" charset="-122"/>
                <a:ea typeface="Microsoft YaHei" panose="020B0503020204020204" pitchFamily="34" charset="-122"/>
                <a:cs typeface="Times New Roman" panose="02020703060505090304" charset="0"/>
              </a:rPr>
              <a:t>接近。</a:t>
            </a:r>
            <a:endParaRPr lang="en-US" altLang="zh-CN" dirty="0">
              <a:latin typeface="Microsoft YaHei" panose="020B0503020204020204" pitchFamily="34" charset="-122"/>
              <a:ea typeface="Microsoft YaHei" panose="020B0503020204020204" pitchFamily="34" charset="-122"/>
              <a:cs typeface="Times New Roman" panose="02020703060505090304" charset="0"/>
            </a:endParaRPr>
          </a:p>
          <a:p>
            <a:pPr marL="342900" indent="-342900">
              <a:lnSpc>
                <a:spcPct val="150000"/>
              </a:lnSpc>
              <a:buFont typeface="Arial" panose="020B0604020202020204" pitchFamily="34" charset="0"/>
              <a:buChar char="•"/>
            </a:pPr>
            <a:r>
              <a:rPr lang="en-US" dirty="0">
                <a:solidFill>
                  <a:srgbClr val="FF0000"/>
                </a:solidFill>
                <a:latin typeface="Microsoft YaHei" panose="020B0503020204020204" pitchFamily="34" charset="-122"/>
                <a:ea typeface="Microsoft YaHei" panose="020B0503020204020204" pitchFamily="34" charset="-122"/>
              </a:rPr>
              <a:t>LLIV</a:t>
            </a:r>
            <a:r>
              <a:rPr lang="zh-CN" altLang="en-US" dirty="0">
                <a:latin typeface="Microsoft YaHei" panose="020B0503020204020204" pitchFamily="34" charset="-122"/>
                <a:ea typeface="Microsoft YaHei" panose="020B0503020204020204" pitchFamily="34" charset="-122"/>
                <a:cs typeface="Times New Roman" panose="02020703060505090304" charset="0"/>
              </a:rPr>
              <a:t>型的基因组较大，约</a:t>
            </a:r>
            <a:r>
              <a:rPr lang="en-US" dirty="0">
                <a:solidFill>
                  <a:srgbClr val="FF0000"/>
                </a:solidFill>
                <a:latin typeface="Microsoft YaHei" panose="020B0503020204020204" pitchFamily="34" charset="-122"/>
                <a:ea typeface="Microsoft YaHei" panose="020B0503020204020204" pitchFamily="34" charset="-122"/>
              </a:rPr>
              <a:t>2.4-2.6 </a:t>
            </a:r>
            <a:r>
              <a:rPr lang="en-US" dirty="0" err="1">
                <a:solidFill>
                  <a:srgbClr val="FF0000"/>
                </a:solidFill>
                <a:latin typeface="Microsoft YaHei" panose="020B0503020204020204" pitchFamily="34" charset="-122"/>
                <a:ea typeface="Microsoft YaHei" panose="020B0503020204020204" pitchFamily="34" charset="-122"/>
              </a:rPr>
              <a:t>Mbp</a:t>
            </a:r>
            <a:r>
              <a:rPr lang="zh-CN" altLang="en-US" dirty="0">
                <a:latin typeface="Microsoft YaHei" panose="020B0503020204020204" pitchFamily="34" charset="-122"/>
                <a:ea typeface="Microsoft YaHei" panose="020B0503020204020204" pitchFamily="34" charset="-122"/>
                <a:cs typeface="Times New Roman" panose="02020703060505090304" charset="0"/>
              </a:rPr>
              <a:t>，接近于一些海洋聚球藻。</a:t>
            </a:r>
            <a:endParaRPr lang="en-US" altLang="zh-CN" dirty="0">
              <a:latin typeface="Microsoft YaHei" panose="020B0503020204020204" pitchFamily="34" charset="-122"/>
              <a:ea typeface="Microsoft YaHei" panose="020B0503020204020204" pitchFamily="34" charset="-122"/>
              <a:cs typeface="Times New Roman" panose="02020703060505090304" charset="0"/>
            </a:endParaRPr>
          </a:p>
          <a:p>
            <a:pPr marL="342900" indent="-34290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703060505090304" charset="0"/>
              </a:rPr>
              <a:t>从</a:t>
            </a:r>
            <a:r>
              <a:rPr lang="en-US" dirty="0">
                <a:solidFill>
                  <a:srgbClr val="FF0000"/>
                </a:solidFill>
                <a:latin typeface="Microsoft YaHei" panose="020B0503020204020204" pitchFamily="34" charset="-122"/>
                <a:ea typeface="Microsoft YaHei" panose="020B0503020204020204" pitchFamily="34" charset="-122"/>
              </a:rPr>
              <a:t>GC</a:t>
            </a:r>
            <a:r>
              <a:rPr lang="zh-CN" altLang="en-US" dirty="0">
                <a:solidFill>
                  <a:srgbClr val="FF0000"/>
                </a:solidFill>
                <a:latin typeface="Microsoft YaHei" panose="020B0503020204020204" pitchFamily="34" charset="-122"/>
                <a:ea typeface="Microsoft YaHei" panose="020B0503020204020204" pitchFamily="34" charset="-122"/>
                <a:cs typeface="Times New Roman" panose="02020703060505090304" charset="0"/>
              </a:rPr>
              <a:t>含量</a:t>
            </a:r>
            <a:r>
              <a:rPr lang="zh-CN" altLang="en-US" dirty="0">
                <a:latin typeface="Microsoft YaHei" panose="020B0503020204020204" pitchFamily="34" charset="-122"/>
                <a:ea typeface="Microsoft YaHei" panose="020B0503020204020204" pitchFamily="34" charset="-122"/>
                <a:cs typeface="Times New Roman" panose="02020703060505090304" charset="0"/>
              </a:rPr>
              <a:t>上分析，</a:t>
            </a:r>
            <a:r>
              <a:rPr lang="en-US" dirty="0">
                <a:solidFill>
                  <a:srgbClr val="FF0000"/>
                </a:solidFill>
                <a:latin typeface="Microsoft YaHei" panose="020B0503020204020204" pitchFamily="34" charset="-122"/>
                <a:ea typeface="Microsoft YaHei" panose="020B0503020204020204" pitchFamily="34" charset="-122"/>
              </a:rPr>
              <a:t>HLI</a:t>
            </a:r>
            <a:r>
              <a:rPr lang="zh-CN" altLang="en-US" dirty="0">
                <a:solidFill>
                  <a:srgbClr val="FF0000"/>
                </a:solidFill>
                <a:latin typeface="Microsoft YaHei" panose="020B0503020204020204" pitchFamily="34" charset="-122"/>
                <a:ea typeface="Microsoft YaHei" panose="020B0503020204020204" pitchFamily="34" charset="-122"/>
                <a:cs typeface="Times New Roman" panose="02020703060505090304" charset="0"/>
              </a:rPr>
              <a:t>和</a:t>
            </a:r>
            <a:r>
              <a:rPr lang="en-US" dirty="0">
                <a:solidFill>
                  <a:srgbClr val="FF0000"/>
                </a:solidFill>
                <a:latin typeface="Microsoft YaHei" panose="020B0503020204020204" pitchFamily="34" charset="-122"/>
                <a:ea typeface="Microsoft YaHei" panose="020B0503020204020204" pitchFamily="34" charset="-122"/>
              </a:rPr>
              <a:t>HLII</a:t>
            </a:r>
            <a:r>
              <a:rPr lang="zh-CN" altLang="en-US" dirty="0">
                <a:solidFill>
                  <a:srgbClr val="FF0000"/>
                </a:solidFill>
                <a:latin typeface="Microsoft YaHei" panose="020B0503020204020204" pitchFamily="34" charset="-122"/>
                <a:ea typeface="Microsoft YaHei" panose="020B0503020204020204" pitchFamily="34" charset="-122"/>
                <a:cs typeface="Times New Roman" panose="02020703060505090304" charset="0"/>
              </a:rPr>
              <a:t>低约</a:t>
            </a:r>
            <a:r>
              <a:rPr lang="en-US" dirty="0">
                <a:solidFill>
                  <a:srgbClr val="FF0000"/>
                </a:solidFill>
                <a:latin typeface="Microsoft YaHei" panose="020B0503020204020204" pitchFamily="34" charset="-122"/>
                <a:ea typeface="Microsoft YaHei" panose="020B0503020204020204" pitchFamily="34" charset="-122"/>
              </a:rPr>
              <a:t>31%</a:t>
            </a:r>
            <a:r>
              <a:rPr lang="zh-CN" altLang="en-US" dirty="0">
                <a:latin typeface="Microsoft YaHei" panose="020B0503020204020204" pitchFamily="34" charset="-122"/>
                <a:ea typeface="Microsoft YaHei" panose="020B0503020204020204" pitchFamily="34" charset="-122"/>
                <a:cs typeface="Times New Roman" panose="02020703060505090304" charset="0"/>
              </a:rPr>
              <a:t>，</a:t>
            </a:r>
            <a:r>
              <a:rPr lang="en-US" dirty="0">
                <a:latin typeface="Microsoft YaHei" panose="020B0503020204020204" pitchFamily="34" charset="-122"/>
                <a:ea typeface="Microsoft YaHei" panose="020B0503020204020204" pitchFamily="34" charset="-122"/>
              </a:rPr>
              <a:t>LLI</a:t>
            </a:r>
            <a:r>
              <a:rPr lang="zh-CN" altLang="en-US" dirty="0">
                <a:latin typeface="Microsoft YaHei" panose="020B0503020204020204" pitchFamily="34" charset="-122"/>
                <a:ea typeface="Microsoft YaHei" panose="020B0503020204020204" pitchFamily="34" charset="-122"/>
                <a:cs typeface="Times New Roman" panose="02020703060505090304" charset="0"/>
              </a:rPr>
              <a:t>约</a:t>
            </a:r>
            <a:r>
              <a:rPr lang="en-US" dirty="0">
                <a:latin typeface="Microsoft YaHei" panose="020B0503020204020204" pitchFamily="34" charset="-122"/>
                <a:ea typeface="Microsoft YaHei" panose="020B0503020204020204" pitchFamily="34" charset="-122"/>
              </a:rPr>
              <a:t>35%</a:t>
            </a:r>
            <a:r>
              <a:rPr lang="zh-CN" altLang="en-US" dirty="0">
                <a:latin typeface="Microsoft YaHei" panose="020B0503020204020204" pitchFamily="34" charset="-122"/>
                <a:ea typeface="Microsoft YaHei" panose="020B0503020204020204" pitchFamily="34" charset="-122"/>
                <a:cs typeface="Times New Roman" panose="02020703060505090304" charset="0"/>
              </a:rPr>
              <a:t>和</a:t>
            </a:r>
            <a:r>
              <a:rPr lang="en-US" dirty="0">
                <a:latin typeface="Microsoft YaHei" panose="020B0503020204020204" pitchFamily="34" charset="-122"/>
                <a:ea typeface="Microsoft YaHei" panose="020B0503020204020204" pitchFamily="34" charset="-122"/>
              </a:rPr>
              <a:t>LII/III</a:t>
            </a:r>
            <a:r>
              <a:rPr lang="zh-CN" altLang="en-US" dirty="0">
                <a:latin typeface="Microsoft YaHei" panose="020B0503020204020204" pitchFamily="34" charset="-122"/>
                <a:ea typeface="Microsoft YaHei" panose="020B0503020204020204" pitchFamily="34" charset="-122"/>
                <a:cs typeface="Times New Roman" panose="02020703060505090304" charset="0"/>
              </a:rPr>
              <a:t>约为</a:t>
            </a:r>
            <a:r>
              <a:rPr lang="en-US" dirty="0">
                <a:latin typeface="Microsoft YaHei" panose="020B0503020204020204" pitchFamily="34" charset="-122"/>
                <a:ea typeface="Microsoft YaHei" panose="020B0503020204020204" pitchFamily="34" charset="-122"/>
              </a:rPr>
              <a:t>38%</a:t>
            </a:r>
            <a:r>
              <a:rPr lang="zh-CN" altLang="en-US" dirty="0">
                <a:latin typeface="Microsoft YaHei" panose="020B0503020204020204" pitchFamily="34" charset="-122"/>
                <a:ea typeface="Microsoft YaHei" panose="020B0503020204020204" pitchFamily="34" charset="-122"/>
                <a:cs typeface="Times New Roman" panose="02020703060505090304" charset="0"/>
              </a:rPr>
              <a:t>，而</a:t>
            </a:r>
            <a:r>
              <a:rPr lang="en-US" dirty="0">
                <a:solidFill>
                  <a:srgbClr val="FF0000"/>
                </a:solidFill>
                <a:latin typeface="Microsoft YaHei" panose="020B0503020204020204" pitchFamily="34" charset="-122"/>
                <a:ea typeface="Microsoft YaHei" panose="020B0503020204020204" pitchFamily="34" charset="-122"/>
              </a:rPr>
              <a:t>LLIV</a:t>
            </a:r>
            <a:r>
              <a:rPr lang="zh-CN" altLang="en-US" dirty="0">
                <a:solidFill>
                  <a:srgbClr val="FF0000"/>
                </a:solidFill>
                <a:latin typeface="Microsoft YaHei" panose="020B0503020204020204" pitchFamily="34" charset="-122"/>
                <a:ea typeface="Microsoft YaHei" panose="020B0503020204020204" pitchFamily="34" charset="-122"/>
                <a:cs typeface="Times New Roman" panose="02020703060505090304" charset="0"/>
              </a:rPr>
              <a:t>明显较高约为</a:t>
            </a:r>
            <a:r>
              <a:rPr lang="en-US" dirty="0">
                <a:solidFill>
                  <a:srgbClr val="FF0000"/>
                </a:solidFill>
                <a:latin typeface="Microsoft YaHei" panose="020B0503020204020204" pitchFamily="34" charset="-122"/>
                <a:ea typeface="Microsoft YaHei" panose="020B0503020204020204" pitchFamily="34" charset="-122"/>
              </a:rPr>
              <a:t>50%</a:t>
            </a:r>
            <a:r>
              <a:rPr lang="zh-CN" altLang="en-US" dirty="0">
                <a:latin typeface="Microsoft YaHei" panose="020B0503020204020204" pitchFamily="34" charset="-122"/>
                <a:ea typeface="Microsoft YaHei" panose="020B0503020204020204" pitchFamily="34" charset="-122"/>
                <a:cs typeface="Times New Roman" panose="02020703060505090304" charset="0"/>
              </a:rPr>
              <a:t>，接近于海洋聚球藻。</a:t>
            </a:r>
            <a:endParaRPr lang="en-US" dirty="0">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3A057A39-2AB5-2A16-8516-00873C11C5A1}"/>
              </a:ext>
            </a:extLst>
          </p:cNvPr>
          <p:cNvSpPr txBox="1"/>
          <p:nvPr/>
        </p:nvSpPr>
        <p:spPr>
          <a:xfrm>
            <a:off x="6096000" y="1250504"/>
            <a:ext cx="5042263" cy="461665"/>
          </a:xfrm>
          <a:prstGeom prst="rect">
            <a:avLst/>
          </a:prstGeom>
          <a:noFill/>
        </p:spPr>
        <p:txBody>
          <a:bodyPr wrap="square" rtlCol="0">
            <a:spAutoFit/>
          </a:bodyPr>
          <a:lstStyle/>
          <a:p>
            <a:r>
              <a:rPr kumimoji="1" lang="zh-CN" altLang="en-US" sz="2400" b="1" dirty="0">
                <a:solidFill>
                  <a:srgbClr val="016DB6"/>
                </a:solidFill>
                <a:latin typeface="Microsoft YaHei" panose="020B0503020204020204" pitchFamily="34" charset="-122"/>
                <a:ea typeface="Microsoft YaHei" panose="020B0503020204020204" pitchFamily="34" charset="-122"/>
              </a:rPr>
              <a:t>不同生态型的基因组基本特征</a:t>
            </a:r>
          </a:p>
        </p:txBody>
      </p:sp>
    </p:spTree>
    <p:extLst>
      <p:ext uri="{BB962C8B-B14F-4D97-AF65-F5344CB8AC3E}">
        <p14:creationId xmlns:p14="http://schemas.microsoft.com/office/powerpoint/2010/main" val="4275348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09F66E-AC68-B541-597F-B8BD89FB7D76}"/>
              </a:ext>
            </a:extLst>
          </p:cNvPr>
          <p:cNvSpPr>
            <a:spLocks noGrp="1"/>
          </p:cNvSpPr>
          <p:nvPr>
            <p:ph type="title"/>
          </p:nvPr>
        </p:nvSpPr>
        <p:spPr/>
        <p:txBody>
          <a:bodyPr/>
          <a:lstStyle/>
          <a:p>
            <a:r>
              <a:rPr lang="en-US" altLang="zh-CN" dirty="0"/>
              <a:t>1.3 </a:t>
            </a:r>
            <a:r>
              <a:rPr lang="zh-CN" altLang="en-US" dirty="0"/>
              <a:t>不同生态型分化</a:t>
            </a:r>
          </a:p>
        </p:txBody>
      </p:sp>
      <p:sp>
        <p:nvSpPr>
          <p:cNvPr id="4" name="Rectangle 1">
            <a:extLst>
              <a:ext uri="{FF2B5EF4-FFF2-40B4-BE49-F238E27FC236}">
                <a16:creationId xmlns:a16="http://schemas.microsoft.com/office/drawing/2014/main" id="{0BAFA321-ED31-2DB0-BF6D-A61C9FF6236E}"/>
              </a:ext>
            </a:extLst>
          </p:cNvPr>
          <p:cNvSpPr/>
          <p:nvPr/>
        </p:nvSpPr>
        <p:spPr>
          <a:xfrm>
            <a:off x="3355560" y="5765323"/>
            <a:ext cx="5557932" cy="369332"/>
          </a:xfrm>
          <a:prstGeom prst="rect">
            <a:avLst/>
          </a:prstGeom>
        </p:spPr>
        <p:txBody>
          <a:bodyPr wrap="none">
            <a:spAutoFit/>
          </a:bodyPr>
          <a:lstStyle/>
          <a:p>
            <a:r>
              <a:rPr lang="zh-CN" altLang="en-US" dirty="0">
                <a:solidFill>
                  <a:srgbClr val="016DB6"/>
                </a:solidFill>
                <a:latin typeface="微软雅黑" panose="020B0503020204020204" pitchFamily="34" charset="-122"/>
                <a:ea typeface="微软雅黑" panose="020B0503020204020204" pitchFamily="34" charset="-122"/>
                <a:cs typeface="Times New Roman" panose="02020703060505090304" charset="0"/>
              </a:rPr>
              <a:t>原绿球藻各生态型</a:t>
            </a:r>
            <a:r>
              <a:rPr lang="en-US" dirty="0">
                <a:solidFill>
                  <a:srgbClr val="016DB6"/>
                </a:solidFill>
                <a:latin typeface="微软雅黑" panose="020B0503020204020204" pitchFamily="34" charset="-122"/>
                <a:ea typeface="微软雅黑" panose="020B0503020204020204" pitchFamily="34" charset="-122"/>
              </a:rPr>
              <a:t>16S-23S ITS</a:t>
            </a:r>
            <a:r>
              <a:rPr lang="zh-CN" altLang="en-US" dirty="0">
                <a:solidFill>
                  <a:srgbClr val="016DB6"/>
                </a:solidFill>
                <a:latin typeface="微软雅黑" panose="020B0503020204020204" pitchFamily="34" charset="-122"/>
                <a:ea typeface="微软雅黑" panose="020B0503020204020204" pitchFamily="34" charset="-122"/>
                <a:cs typeface="Times New Roman" panose="02020703060505090304" charset="0"/>
              </a:rPr>
              <a:t>序列的系统发育关系</a:t>
            </a:r>
            <a:r>
              <a:rPr lang="zh-CN" altLang="en-US" dirty="0">
                <a:solidFill>
                  <a:srgbClr val="016DB6"/>
                </a:solidFill>
                <a:latin typeface="微软雅黑" panose="020B0503020204020204" pitchFamily="34" charset="-122"/>
                <a:ea typeface="微软雅黑" panose="020B0503020204020204" pitchFamily="34" charset="-122"/>
              </a:rPr>
              <a:t> </a:t>
            </a:r>
            <a:endParaRPr lang="en-US" dirty="0">
              <a:solidFill>
                <a:srgbClr val="016DB6"/>
              </a:solidFill>
              <a:latin typeface="微软雅黑" panose="020B0503020204020204" pitchFamily="34" charset="-122"/>
              <a:ea typeface="微软雅黑" panose="020B0503020204020204" pitchFamily="34" charset="-122"/>
            </a:endParaRPr>
          </a:p>
        </p:txBody>
      </p:sp>
      <p:sp>
        <p:nvSpPr>
          <p:cNvPr id="5" name="Rectangle 7">
            <a:extLst>
              <a:ext uri="{FF2B5EF4-FFF2-40B4-BE49-F238E27FC236}">
                <a16:creationId xmlns:a16="http://schemas.microsoft.com/office/drawing/2014/main" id="{C9610533-6E38-C396-295B-64067DB342A5}"/>
              </a:ext>
            </a:extLst>
          </p:cNvPr>
          <p:cNvSpPr/>
          <p:nvPr/>
        </p:nvSpPr>
        <p:spPr>
          <a:xfrm>
            <a:off x="681631" y="1329803"/>
            <a:ext cx="2887058" cy="4198393"/>
          </a:xfrm>
          <a:prstGeom prst="rect">
            <a:avLst/>
          </a:prstGeom>
        </p:spPr>
        <p:txBody>
          <a:bodyPr wrap="square">
            <a:spAutoFit/>
          </a:bodyPr>
          <a:lstStyle/>
          <a:p>
            <a:pPr indent="304800" algn="just">
              <a:lnSpc>
                <a:spcPct val="150000"/>
              </a:lnSpc>
              <a:spcAft>
                <a:spcPts val="0"/>
              </a:spcAft>
            </a:pPr>
            <a:r>
              <a:rPr lang="zh-CN" altLang="en-US" dirty="0">
                <a:latin typeface="Microsoft YaHei" panose="020B0503020204020204" pitchFamily="34" charset="-122"/>
                <a:ea typeface="Microsoft YaHei" panose="020B0503020204020204" pitchFamily="34" charset="-122"/>
                <a:cs typeface="Times New Roman" panose="02020703060505090304" charset="0"/>
              </a:rPr>
              <a:t>根据可培养的原绿球藻株系不同的生理、生态以及分子进化特性，划分了</a:t>
            </a:r>
            <a:r>
              <a:rPr lang="en-US" altLang="zh-CN" dirty="0">
                <a:solidFill>
                  <a:srgbClr val="FF0000"/>
                </a:solidFill>
                <a:latin typeface="Microsoft YaHei" panose="020B0503020204020204" pitchFamily="34" charset="-122"/>
                <a:ea typeface="Microsoft YaHei" panose="020B0503020204020204" pitchFamily="34" charset="-122"/>
                <a:cs typeface="Times New Roman" panose="02020703060505090304" charset="0"/>
              </a:rPr>
              <a:t>12</a:t>
            </a:r>
            <a:r>
              <a:rPr lang="zh-CN" altLang="en-US" dirty="0">
                <a:solidFill>
                  <a:srgbClr val="FF0000"/>
                </a:solidFill>
                <a:latin typeface="Microsoft YaHei" panose="020B0503020204020204" pitchFamily="34" charset="-122"/>
                <a:ea typeface="Microsoft YaHei" panose="020B0503020204020204" pitchFamily="34" charset="-122"/>
                <a:cs typeface="Times New Roman" panose="02020703060505090304" charset="0"/>
              </a:rPr>
              <a:t>个不同的生态型</a:t>
            </a:r>
            <a:r>
              <a:rPr lang="zh-CN" altLang="en-US" dirty="0">
                <a:latin typeface="Microsoft YaHei" panose="020B0503020204020204" pitchFamily="34" charset="-122"/>
                <a:ea typeface="Microsoft YaHei" panose="020B0503020204020204" pitchFamily="34" charset="-122"/>
                <a:cs typeface="Times New Roman" panose="02020703060505090304" charset="0"/>
              </a:rPr>
              <a:t>，包括</a:t>
            </a:r>
            <a:r>
              <a:rPr lang="en-US" altLang="zh-CN" dirty="0">
                <a:solidFill>
                  <a:srgbClr val="FF0000"/>
                </a:solidFill>
                <a:latin typeface="Microsoft YaHei" panose="020B0503020204020204" pitchFamily="34" charset="-122"/>
                <a:ea typeface="Microsoft YaHei" panose="020B0503020204020204" pitchFamily="34" charset="-122"/>
                <a:cs typeface="Times New Roman" panose="02020703060505090304" charset="0"/>
              </a:rPr>
              <a:t>6</a:t>
            </a:r>
            <a:r>
              <a:rPr lang="zh-CN" altLang="en-US" dirty="0">
                <a:solidFill>
                  <a:srgbClr val="FF0000"/>
                </a:solidFill>
                <a:latin typeface="Microsoft YaHei" panose="020B0503020204020204" pitchFamily="34" charset="-122"/>
                <a:ea typeface="Microsoft YaHei" panose="020B0503020204020204" pitchFamily="34" charset="-122"/>
                <a:cs typeface="Times New Roman" panose="02020703060505090304" charset="0"/>
              </a:rPr>
              <a:t>种</a:t>
            </a:r>
            <a:r>
              <a:rPr lang="en-US" dirty="0">
                <a:solidFill>
                  <a:srgbClr val="FF0000"/>
                </a:solidFill>
                <a:latin typeface="Microsoft YaHei" panose="020B0503020204020204" pitchFamily="34" charset="-122"/>
                <a:ea typeface="Microsoft YaHei" panose="020B0503020204020204" pitchFamily="34" charset="-122"/>
                <a:cs typeface="Times New Roman" panose="02020703060505090304" charset="0"/>
              </a:rPr>
              <a:t>HL</a:t>
            </a:r>
            <a:r>
              <a:rPr lang="zh-CN" altLang="en-US" dirty="0">
                <a:solidFill>
                  <a:srgbClr val="FF0000"/>
                </a:solidFill>
                <a:latin typeface="Microsoft YaHei" panose="020B0503020204020204" pitchFamily="34" charset="-122"/>
                <a:ea typeface="Microsoft YaHei" panose="020B0503020204020204" pitchFamily="34" charset="-122"/>
                <a:cs typeface="Times New Roman" panose="02020703060505090304" charset="0"/>
              </a:rPr>
              <a:t>型</a:t>
            </a:r>
            <a:r>
              <a:rPr lang="zh-CN" altLang="en-US" dirty="0">
                <a:latin typeface="Microsoft YaHei" panose="020B0503020204020204" pitchFamily="34" charset="-122"/>
                <a:ea typeface="Microsoft YaHei" panose="020B0503020204020204" pitchFamily="34" charset="-122"/>
                <a:cs typeface="Times New Roman" panose="02020703060505090304" charset="0"/>
              </a:rPr>
              <a:t>和</a:t>
            </a:r>
            <a:r>
              <a:rPr lang="en-US" altLang="zh-CN" dirty="0">
                <a:solidFill>
                  <a:srgbClr val="FF0000"/>
                </a:solidFill>
                <a:latin typeface="Microsoft YaHei" panose="020B0503020204020204" pitchFamily="34" charset="-122"/>
                <a:ea typeface="Microsoft YaHei" panose="020B0503020204020204" pitchFamily="34" charset="-122"/>
                <a:cs typeface="Times New Roman" panose="02020703060505090304" charset="0"/>
              </a:rPr>
              <a:t>6</a:t>
            </a:r>
            <a:r>
              <a:rPr lang="zh-CN" altLang="en-US" dirty="0">
                <a:solidFill>
                  <a:srgbClr val="FF0000"/>
                </a:solidFill>
                <a:latin typeface="Microsoft YaHei" panose="020B0503020204020204" pitchFamily="34" charset="-122"/>
                <a:ea typeface="Microsoft YaHei" panose="020B0503020204020204" pitchFamily="34" charset="-122"/>
                <a:cs typeface="Times New Roman" panose="02020703060505090304" charset="0"/>
              </a:rPr>
              <a:t>种</a:t>
            </a:r>
            <a:r>
              <a:rPr lang="en-US" dirty="0">
                <a:solidFill>
                  <a:srgbClr val="FF0000"/>
                </a:solidFill>
                <a:latin typeface="Microsoft YaHei" panose="020B0503020204020204" pitchFamily="34" charset="-122"/>
                <a:ea typeface="Microsoft YaHei" panose="020B0503020204020204" pitchFamily="34" charset="-122"/>
                <a:cs typeface="Times New Roman" panose="02020703060505090304" charset="0"/>
              </a:rPr>
              <a:t>LL</a:t>
            </a:r>
            <a:r>
              <a:rPr lang="zh-CN" altLang="en-US" dirty="0">
                <a:solidFill>
                  <a:srgbClr val="FF0000"/>
                </a:solidFill>
                <a:latin typeface="Microsoft YaHei" panose="020B0503020204020204" pitchFamily="34" charset="-122"/>
                <a:ea typeface="Microsoft YaHei" panose="020B0503020204020204" pitchFamily="34" charset="-122"/>
                <a:cs typeface="Times New Roman" panose="02020703060505090304" charset="0"/>
              </a:rPr>
              <a:t>型</a:t>
            </a:r>
            <a:r>
              <a:rPr lang="zh-CN" altLang="en-US" dirty="0">
                <a:latin typeface="Microsoft YaHei" panose="020B0503020204020204" pitchFamily="34" charset="-122"/>
                <a:ea typeface="Microsoft YaHei" panose="020B0503020204020204" pitchFamily="34" charset="-122"/>
                <a:cs typeface="Times New Roman" panose="02020703060505090304" charset="0"/>
              </a:rPr>
              <a:t>。</a:t>
            </a:r>
            <a:r>
              <a:rPr lang="en-US" dirty="0">
                <a:latin typeface="Microsoft YaHei" panose="020B0503020204020204" pitchFamily="34" charset="-122"/>
                <a:ea typeface="Microsoft YaHei" panose="020B0503020204020204" pitchFamily="34" charset="-122"/>
                <a:cs typeface="Times New Roman" panose="02020703060505090304" charset="0"/>
              </a:rPr>
              <a:t>HL</a:t>
            </a:r>
            <a:r>
              <a:rPr lang="zh-CN" altLang="en-US" dirty="0">
                <a:latin typeface="Microsoft YaHei" panose="020B0503020204020204" pitchFamily="34" charset="-122"/>
                <a:ea typeface="Microsoft YaHei" panose="020B0503020204020204" pitchFamily="34" charset="-122"/>
                <a:cs typeface="Times New Roman" panose="02020703060505090304" charset="0"/>
              </a:rPr>
              <a:t>型原绿球藻主要分布于海洋真光层的上层，包括</a:t>
            </a:r>
            <a:r>
              <a:rPr lang="en-US" dirty="0">
                <a:latin typeface="Microsoft YaHei" panose="020B0503020204020204" pitchFamily="34" charset="-122"/>
                <a:ea typeface="Microsoft YaHei" panose="020B0503020204020204" pitchFamily="34" charset="-122"/>
                <a:cs typeface="Times New Roman" panose="02020703060505090304" charset="0"/>
              </a:rPr>
              <a:t>HLI</a:t>
            </a:r>
            <a:r>
              <a:rPr lang="zh-CN" altLang="en-US" dirty="0">
                <a:latin typeface="Microsoft YaHei" panose="020B0503020204020204" pitchFamily="34" charset="-122"/>
                <a:ea typeface="Microsoft YaHei" panose="020B0503020204020204" pitchFamily="34" charset="-122"/>
                <a:cs typeface="Times New Roman" panose="02020703060505090304" charset="0"/>
              </a:rPr>
              <a:t>和</a:t>
            </a:r>
            <a:r>
              <a:rPr lang="en-US" dirty="0">
                <a:latin typeface="Microsoft YaHei" panose="020B0503020204020204" pitchFamily="34" charset="-122"/>
                <a:ea typeface="Microsoft YaHei" panose="020B0503020204020204" pitchFamily="34" charset="-122"/>
                <a:cs typeface="Times New Roman" panose="02020703060505090304" charset="0"/>
              </a:rPr>
              <a:t>HLII</a:t>
            </a:r>
            <a:r>
              <a:rPr lang="zh-CN" altLang="en-US" dirty="0">
                <a:latin typeface="Microsoft YaHei" panose="020B0503020204020204" pitchFamily="34" charset="-122"/>
                <a:ea typeface="Microsoft YaHei" panose="020B0503020204020204" pitchFamily="34" charset="-122"/>
                <a:cs typeface="Times New Roman" panose="02020703060505090304" charset="0"/>
              </a:rPr>
              <a:t>，</a:t>
            </a:r>
            <a:r>
              <a:rPr lang="en-US" dirty="0">
                <a:latin typeface="Microsoft YaHei" panose="020B0503020204020204" pitchFamily="34" charset="-122"/>
                <a:ea typeface="Microsoft YaHei" panose="020B0503020204020204" pitchFamily="34" charset="-122"/>
                <a:cs typeface="Times New Roman" panose="02020703060505090304" charset="0"/>
              </a:rPr>
              <a:t>LL</a:t>
            </a:r>
            <a:r>
              <a:rPr lang="zh-CN" altLang="en-US" dirty="0">
                <a:latin typeface="Microsoft YaHei" panose="020B0503020204020204" pitchFamily="34" charset="-122"/>
                <a:ea typeface="Microsoft YaHei" panose="020B0503020204020204" pitchFamily="34" charset="-122"/>
                <a:cs typeface="Times New Roman" panose="02020703060505090304" charset="0"/>
              </a:rPr>
              <a:t>型原绿球藻主要分布于真光层的深层，包括</a:t>
            </a:r>
            <a:r>
              <a:rPr lang="en-US" dirty="0">
                <a:latin typeface="Microsoft YaHei" panose="020B0503020204020204" pitchFamily="34" charset="-122"/>
                <a:ea typeface="Microsoft YaHei" panose="020B0503020204020204" pitchFamily="34" charset="-122"/>
                <a:cs typeface="Times New Roman" panose="02020703060505090304" charset="0"/>
              </a:rPr>
              <a:t>LLI</a:t>
            </a:r>
            <a:r>
              <a:rPr lang="zh-CN" altLang="en-US" dirty="0">
                <a:latin typeface="Microsoft YaHei" panose="020B0503020204020204" pitchFamily="34" charset="-122"/>
                <a:ea typeface="Microsoft YaHei" panose="020B0503020204020204" pitchFamily="34" charset="-122"/>
                <a:cs typeface="Times New Roman" panose="02020703060505090304" charset="0"/>
              </a:rPr>
              <a:t>、</a:t>
            </a:r>
            <a:r>
              <a:rPr lang="en-US" dirty="0">
                <a:latin typeface="Microsoft YaHei" panose="020B0503020204020204" pitchFamily="34" charset="-122"/>
                <a:ea typeface="Microsoft YaHei" panose="020B0503020204020204" pitchFamily="34" charset="-122"/>
                <a:cs typeface="Times New Roman" panose="02020703060505090304" charset="0"/>
              </a:rPr>
              <a:t>LLII/III</a:t>
            </a:r>
            <a:r>
              <a:rPr lang="zh-CN" altLang="en-US" dirty="0">
                <a:latin typeface="Microsoft YaHei" panose="020B0503020204020204" pitchFamily="34" charset="-122"/>
                <a:ea typeface="Microsoft YaHei" panose="020B0503020204020204" pitchFamily="34" charset="-122"/>
                <a:cs typeface="Times New Roman" panose="02020703060505090304" charset="0"/>
              </a:rPr>
              <a:t>和</a:t>
            </a:r>
            <a:r>
              <a:rPr lang="en-US" dirty="0">
                <a:latin typeface="Microsoft YaHei" panose="020B0503020204020204" pitchFamily="34" charset="-122"/>
                <a:ea typeface="Microsoft YaHei" panose="020B0503020204020204" pitchFamily="34" charset="-122"/>
                <a:cs typeface="Times New Roman" panose="02020703060505090304" charset="0"/>
              </a:rPr>
              <a:t>LLIV</a:t>
            </a:r>
            <a:r>
              <a:rPr lang="zh-CN" altLang="en-US" dirty="0">
                <a:latin typeface="Microsoft YaHei" panose="020B0503020204020204" pitchFamily="34" charset="-122"/>
                <a:ea typeface="Microsoft YaHei" panose="020B0503020204020204" pitchFamily="34" charset="-122"/>
                <a:cs typeface="Times New Roman" panose="02020703060505090304" charset="0"/>
              </a:rPr>
              <a:t>。</a:t>
            </a:r>
            <a:endParaRPr lang="zh-CN" altLang="en-US" sz="1600" dirty="0">
              <a:latin typeface="Microsoft YaHei" panose="020B0503020204020204" pitchFamily="34" charset="-122"/>
              <a:ea typeface="Microsoft YaHei" panose="020B0503020204020204" pitchFamily="34" charset="-122"/>
              <a:cs typeface="Times New Roman" panose="02020703060505090304" charset="0"/>
            </a:endParaRPr>
          </a:p>
        </p:txBody>
      </p:sp>
      <p:pic>
        <p:nvPicPr>
          <p:cNvPr id="6" name="Picture 10" descr="../../../../../../Desktop/博士毕业论文/PIcs/Screen%20Shot%202017-08-30%20at%209.">
            <a:extLst>
              <a:ext uri="{FF2B5EF4-FFF2-40B4-BE49-F238E27FC236}">
                <a16:creationId xmlns:a16="http://schemas.microsoft.com/office/drawing/2014/main" id="{69626084-7D6D-2C21-6EA1-68296828E18D}"/>
              </a:ext>
            </a:extLst>
          </p:cNvPr>
          <p:cNvPicPr>
            <a:picLocks noChangeAspect="1"/>
          </p:cNvPicPr>
          <p:nvPr/>
        </p:nvPicPr>
        <p:blipFill>
          <a:blip r:embed="rId2">
            <a:extLst>
              <a:ext uri="{28A0092B-C50C-407E-A947-70E740481C1C}">
                <a14:useLocalDpi xmlns:a14="http://schemas.microsoft.com/office/drawing/2010/main" val="0"/>
              </a:ext>
            </a:extLst>
          </a:blip>
          <a:srcRect t="17539" b="15043"/>
          <a:stretch>
            <a:fillRect/>
          </a:stretch>
        </p:blipFill>
        <p:spPr>
          <a:xfrm>
            <a:off x="8623313" y="1259628"/>
            <a:ext cx="3381445" cy="4284000"/>
          </a:xfrm>
          <a:prstGeom prst="rect">
            <a:avLst/>
          </a:prstGeom>
          <a:noFill/>
          <a:ln>
            <a:noFill/>
          </a:ln>
        </p:spPr>
      </p:pic>
      <p:pic>
        <p:nvPicPr>
          <p:cNvPr id="7" name="图片 6">
            <a:extLst>
              <a:ext uri="{FF2B5EF4-FFF2-40B4-BE49-F238E27FC236}">
                <a16:creationId xmlns:a16="http://schemas.microsoft.com/office/drawing/2014/main" id="{7C235304-2CA1-4881-6DED-233455A834EA}"/>
              </a:ext>
            </a:extLst>
          </p:cNvPr>
          <p:cNvPicPr>
            <a:picLocks noChangeAspect="1"/>
          </p:cNvPicPr>
          <p:nvPr/>
        </p:nvPicPr>
        <p:blipFill rotWithShape="1">
          <a:blip r:embed="rId3"/>
          <a:srcRect r="51271" b="49028"/>
          <a:stretch>
            <a:fillRect/>
          </a:stretch>
        </p:blipFill>
        <p:spPr>
          <a:xfrm>
            <a:off x="4079929" y="1259628"/>
            <a:ext cx="4109194" cy="4248000"/>
          </a:xfrm>
          <a:prstGeom prst="rect">
            <a:avLst/>
          </a:prstGeom>
        </p:spPr>
      </p:pic>
      <p:sp>
        <p:nvSpPr>
          <p:cNvPr id="9" name="灯片编号占位符 9">
            <a:extLst>
              <a:ext uri="{FF2B5EF4-FFF2-40B4-BE49-F238E27FC236}">
                <a16:creationId xmlns:a16="http://schemas.microsoft.com/office/drawing/2014/main" id="{CB2A1388-A3C9-F5F9-9A12-DD15E56A3282}"/>
              </a:ext>
            </a:extLst>
          </p:cNvPr>
          <p:cNvSpPr>
            <a:spLocks noGrp="1"/>
          </p:cNvSpPr>
          <p:nvPr>
            <p:ph type="sldNum" sz="quarter" idx="12"/>
          </p:nvPr>
        </p:nvSpPr>
        <p:spPr>
          <a:xfrm>
            <a:off x="8610600" y="6356350"/>
            <a:ext cx="2743200" cy="365125"/>
          </a:xfrm>
        </p:spPr>
        <p:txBody>
          <a:bodyPr/>
          <a:lstStyle/>
          <a:p>
            <a:fld id="{D4D259BB-D72D-9A46-A1F2-486AA9F7057F}" type="slidenum">
              <a:rPr kumimoji="1" lang="zh-CN" altLang="en-US" smtClean="0"/>
              <a:t>6</a:t>
            </a:fld>
            <a:endParaRPr kumimoji="1" lang="zh-CN" altLang="en-US"/>
          </a:p>
        </p:txBody>
      </p:sp>
    </p:spTree>
    <p:extLst>
      <p:ext uri="{BB962C8B-B14F-4D97-AF65-F5344CB8AC3E}">
        <p14:creationId xmlns:p14="http://schemas.microsoft.com/office/powerpoint/2010/main" val="56420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49761FD-F978-4962-B0D6-41769080FB75}"/>
              </a:ext>
            </a:extLst>
          </p:cNvPr>
          <p:cNvSpPr/>
          <p:nvPr/>
        </p:nvSpPr>
        <p:spPr>
          <a:xfrm>
            <a:off x="179185" y="176662"/>
            <a:ext cx="1961536" cy="1701473"/>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a:extLst>
              <a:ext uri="{FF2B5EF4-FFF2-40B4-BE49-F238E27FC236}">
                <a16:creationId xmlns:a16="http://schemas.microsoft.com/office/drawing/2014/main" id="{104A85DC-2074-4BC1-B28C-776998348689}"/>
              </a:ext>
            </a:extLst>
          </p:cNvPr>
          <p:cNvSpPr/>
          <p:nvPr/>
        </p:nvSpPr>
        <p:spPr>
          <a:xfrm>
            <a:off x="9795281" y="5051483"/>
            <a:ext cx="2217533" cy="150237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圆角矩形 5">
            <a:extLst>
              <a:ext uri="{FF2B5EF4-FFF2-40B4-BE49-F238E27FC236}">
                <a16:creationId xmlns:a16="http://schemas.microsoft.com/office/drawing/2014/main" id="{9E98047A-79DA-4634-8EC0-80DB78D2CDA4}"/>
              </a:ext>
            </a:extLst>
          </p:cNvPr>
          <p:cNvSpPr/>
          <p:nvPr/>
        </p:nvSpPr>
        <p:spPr>
          <a:xfrm>
            <a:off x="403122" y="37670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4" name="图片 13">
            <a:extLst>
              <a:ext uri="{FF2B5EF4-FFF2-40B4-BE49-F238E27FC236}">
                <a16:creationId xmlns:a16="http://schemas.microsoft.com/office/drawing/2014/main" id="{35B77609-DDC8-4A98-B240-67F253CA61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1985" y="694478"/>
            <a:ext cx="1206500" cy="1206500"/>
          </a:xfrm>
          <a:prstGeom prst="rect">
            <a:avLst/>
          </a:prstGeom>
        </p:spPr>
      </p:pic>
      <p:sp>
        <p:nvSpPr>
          <p:cNvPr id="19" name="椭圆 18">
            <a:extLst>
              <a:ext uri="{FF2B5EF4-FFF2-40B4-BE49-F238E27FC236}">
                <a16:creationId xmlns:a16="http://schemas.microsoft.com/office/drawing/2014/main" id="{73DB0E6F-A399-4C10-9027-F52559B6FAEA}"/>
              </a:ext>
            </a:extLst>
          </p:cNvPr>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bg1"/>
                </a:solidFill>
                <a:cs typeface="+mn-ea"/>
                <a:sym typeface="+mn-lt"/>
              </a:rPr>
              <a:t>2</a:t>
            </a:r>
            <a:endParaRPr lang="zh-CN" altLang="en-US" sz="13800" b="1" dirty="0">
              <a:solidFill>
                <a:schemeClr val="bg1"/>
              </a:solidFill>
              <a:cs typeface="+mn-ea"/>
              <a:sym typeface="+mn-lt"/>
            </a:endParaRPr>
          </a:p>
        </p:txBody>
      </p:sp>
      <p:sp>
        <p:nvSpPr>
          <p:cNvPr id="20" name="文本框 19">
            <a:extLst>
              <a:ext uri="{FF2B5EF4-FFF2-40B4-BE49-F238E27FC236}">
                <a16:creationId xmlns:a16="http://schemas.microsoft.com/office/drawing/2014/main" id="{F9D44AE4-CAB9-4C88-A9B9-1235E51A6943}"/>
              </a:ext>
            </a:extLst>
          </p:cNvPr>
          <p:cNvSpPr txBox="1"/>
          <p:nvPr/>
        </p:nvSpPr>
        <p:spPr>
          <a:xfrm>
            <a:off x="4476984" y="2420811"/>
            <a:ext cx="6894021" cy="769441"/>
          </a:xfrm>
          <a:prstGeom prst="rect">
            <a:avLst/>
          </a:prstGeom>
          <a:noFill/>
        </p:spPr>
        <p:txBody>
          <a:bodyPr wrap="square" rtlCol="0">
            <a:spAutoFit/>
          </a:bodyPr>
          <a:lstStyle/>
          <a:p>
            <a:pPr algn="dist" defTabSz="429585">
              <a:spcAft>
                <a:spcPts val="486"/>
              </a:spcAft>
            </a:pPr>
            <a:r>
              <a:rPr lang="zh-CN" altLang="en-US" sz="4400" dirty="0">
                <a:solidFill>
                  <a:srgbClr val="1C4885"/>
                </a:solidFill>
                <a:cs typeface="+mn-ea"/>
                <a:sym typeface="+mn-lt"/>
              </a:rPr>
              <a:t>当前工作进展</a:t>
            </a:r>
          </a:p>
        </p:txBody>
      </p:sp>
      <p:cxnSp>
        <p:nvCxnSpPr>
          <p:cNvPr id="21" name="直接连接符 20">
            <a:extLst>
              <a:ext uri="{FF2B5EF4-FFF2-40B4-BE49-F238E27FC236}">
                <a16:creationId xmlns:a16="http://schemas.microsoft.com/office/drawing/2014/main" id="{35E3F2A7-84F6-4626-8ED3-DB26EE6B33C4}"/>
              </a:ext>
            </a:extLst>
          </p:cNvPr>
          <p:cNvCxnSpPr/>
          <p:nvPr/>
        </p:nvCxnSpPr>
        <p:spPr>
          <a:xfrm>
            <a:off x="4663554" y="3428999"/>
            <a:ext cx="111240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3D8A3D2B-E224-4682-9007-E029F9A813A4}"/>
              </a:ext>
            </a:extLst>
          </p:cNvPr>
          <p:cNvSpPr txBox="1"/>
          <p:nvPr/>
        </p:nvSpPr>
        <p:spPr>
          <a:xfrm>
            <a:off x="4663554" y="3484486"/>
            <a:ext cx="6894021" cy="1938992"/>
          </a:xfrm>
          <a:prstGeom prst="rect">
            <a:avLst/>
          </a:prstGeom>
          <a:noFill/>
        </p:spPr>
        <p:txBody>
          <a:bodyPr wrap="square" rtlCol="0">
            <a:spAutoFit/>
          </a:bodyPr>
          <a:lstStyle/>
          <a:p>
            <a:r>
              <a:rPr lang="en-US" altLang="zh-CN" sz="2400" dirty="0">
                <a:solidFill>
                  <a:schemeClr val="tx1">
                    <a:lumMod val="85000"/>
                    <a:lumOff val="15000"/>
                  </a:schemeClr>
                </a:solidFill>
                <a:cs typeface="+mn-ea"/>
                <a:sym typeface="+mn-lt"/>
              </a:rPr>
              <a:t>2.1 </a:t>
            </a:r>
            <a:r>
              <a:rPr lang="zh-CN" altLang="en-US" sz="2400" dirty="0">
                <a:solidFill>
                  <a:schemeClr val="tx1">
                    <a:lumMod val="85000"/>
                    <a:lumOff val="15000"/>
                  </a:schemeClr>
                </a:solidFill>
                <a:cs typeface="+mn-ea"/>
                <a:sym typeface="+mn-lt"/>
              </a:rPr>
              <a:t>基于基因组的系统发育分析部分</a:t>
            </a:r>
            <a:endParaRPr lang="en-US" altLang="zh-CN" sz="2400" dirty="0">
              <a:solidFill>
                <a:schemeClr val="tx1">
                  <a:lumMod val="85000"/>
                  <a:lumOff val="15000"/>
                </a:schemeClr>
              </a:solidFill>
              <a:cs typeface="+mn-ea"/>
              <a:sym typeface="+mn-lt"/>
            </a:endParaRPr>
          </a:p>
          <a:p>
            <a:r>
              <a:rPr lang="en-US" altLang="zh-CN" sz="2400" dirty="0">
                <a:solidFill>
                  <a:schemeClr val="tx1">
                    <a:lumMod val="85000"/>
                    <a:lumOff val="15000"/>
                  </a:schemeClr>
                </a:solidFill>
                <a:cs typeface="+mn-ea"/>
                <a:sym typeface="+mn-lt"/>
              </a:rPr>
              <a:t>2.2 </a:t>
            </a:r>
            <a:r>
              <a:rPr lang="zh-CN" altLang="en-US" sz="2400" dirty="0">
                <a:solidFill>
                  <a:schemeClr val="tx1">
                    <a:lumMod val="85000"/>
                    <a:lumOff val="15000"/>
                  </a:schemeClr>
                </a:solidFill>
                <a:cs typeface="+mn-ea"/>
                <a:sym typeface="+mn-lt"/>
              </a:rPr>
              <a:t>基于多序列比对的进化分析和群体遗传学分析</a:t>
            </a:r>
            <a:endParaRPr lang="en-US" altLang="zh-CN" sz="2400" dirty="0">
              <a:solidFill>
                <a:schemeClr val="tx1">
                  <a:lumMod val="85000"/>
                  <a:lumOff val="15000"/>
                </a:schemeClr>
              </a:solidFill>
              <a:cs typeface="+mn-ea"/>
              <a:sym typeface="+mn-lt"/>
            </a:endParaRPr>
          </a:p>
          <a:p>
            <a:r>
              <a:rPr lang="en-US" altLang="zh-CN" sz="2400" dirty="0">
                <a:solidFill>
                  <a:schemeClr val="tx1">
                    <a:lumMod val="85000"/>
                    <a:lumOff val="15000"/>
                  </a:schemeClr>
                </a:solidFill>
                <a:cs typeface="+mn-ea"/>
                <a:sym typeface="+mn-lt"/>
              </a:rPr>
              <a:t>2.3 </a:t>
            </a:r>
            <a:r>
              <a:rPr lang="zh-CN" altLang="en-US" sz="2400" dirty="0">
                <a:solidFill>
                  <a:schemeClr val="tx1">
                    <a:lumMod val="85000"/>
                    <a:lumOff val="15000"/>
                  </a:schemeClr>
                </a:solidFill>
                <a:cs typeface="+mn-ea"/>
                <a:sym typeface="+mn-lt"/>
              </a:rPr>
              <a:t>宏泛基因组部分</a:t>
            </a:r>
            <a:endParaRPr lang="en-US" altLang="zh-CN" sz="2400" dirty="0">
              <a:solidFill>
                <a:schemeClr val="tx1">
                  <a:lumMod val="85000"/>
                  <a:lumOff val="15000"/>
                </a:schemeClr>
              </a:solidFill>
              <a:cs typeface="+mn-ea"/>
              <a:sym typeface="+mn-lt"/>
            </a:endParaRPr>
          </a:p>
          <a:p>
            <a:endParaRPr lang="en-US" altLang="zh-CN" sz="2400" dirty="0">
              <a:solidFill>
                <a:schemeClr val="tx1">
                  <a:lumMod val="85000"/>
                  <a:lumOff val="15000"/>
                </a:schemeClr>
              </a:solidFill>
              <a:cs typeface="+mn-ea"/>
              <a:sym typeface="+mn-lt"/>
            </a:endParaRPr>
          </a:p>
          <a:p>
            <a:endParaRPr lang="zh-CN" altLang="en-US" sz="2400" dirty="0">
              <a:solidFill>
                <a:schemeClr val="tx1">
                  <a:lumMod val="85000"/>
                  <a:lumOff val="15000"/>
                </a:schemeClr>
              </a:solidFill>
              <a:cs typeface="+mn-ea"/>
              <a:sym typeface="+mn-lt"/>
            </a:endParaRPr>
          </a:p>
        </p:txBody>
      </p:sp>
    </p:spTree>
    <p:extLst>
      <p:ext uri="{BB962C8B-B14F-4D97-AF65-F5344CB8AC3E}">
        <p14:creationId xmlns:p14="http://schemas.microsoft.com/office/powerpoint/2010/main" val="3920322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p:txBody>
          <a:bodyPr/>
          <a:lstStyle/>
          <a:p>
            <a:r>
              <a:rPr lang="en-US" altLang="zh-CN" sz="4400" b="1" dirty="0">
                <a:solidFill>
                  <a:schemeClr val="tx1">
                    <a:lumMod val="85000"/>
                    <a:lumOff val="15000"/>
                  </a:schemeClr>
                </a:solidFill>
                <a:cs typeface="+mn-ea"/>
                <a:sym typeface="+mn-lt"/>
              </a:rPr>
              <a:t>2.1 </a:t>
            </a:r>
            <a:r>
              <a:rPr lang="zh-CN" altLang="en-US" sz="4400" b="1" dirty="0">
                <a:solidFill>
                  <a:schemeClr val="tx1">
                    <a:lumMod val="85000"/>
                    <a:lumOff val="15000"/>
                  </a:schemeClr>
                </a:solidFill>
                <a:cs typeface="+mn-ea"/>
                <a:sym typeface="+mn-lt"/>
              </a:rPr>
              <a:t>基于基因组的系统发育分析部分</a:t>
            </a:r>
            <a:endParaRPr lang="zh-CN" altLang="en-US" dirty="0"/>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838200" y="1825625"/>
            <a:ext cx="10515600" cy="4276237"/>
          </a:xfrm>
        </p:spPr>
        <p:txBody>
          <a:bodyPr/>
          <a:lstStyle/>
          <a:p>
            <a:pPr defTabSz="429585">
              <a:spcAft>
                <a:spcPts val="486"/>
              </a:spcAft>
            </a:pPr>
            <a:r>
              <a:rPr lang="en-US" altLang="zh-CN" dirty="0">
                <a:latin typeface="URWPalladioL-Ital"/>
              </a:rPr>
              <a:t>2</a:t>
            </a:r>
            <a:r>
              <a:rPr lang="en-US" altLang="zh-CN" sz="2800" kern="1200" dirty="0">
                <a:latin typeface="URWPalladioL-Ital"/>
                <a:ea typeface="+mn-ea"/>
                <a:cs typeface="+mn-cs"/>
              </a:rPr>
              <a:t>.1.1 </a:t>
            </a:r>
            <a:r>
              <a:rPr lang="zh-CN" altLang="en-US" b="1" dirty="0">
                <a:latin typeface="URWPalladioL-Ital"/>
              </a:rPr>
              <a:t>关于</a:t>
            </a:r>
            <a:r>
              <a:rPr lang="zh-CN" altLang="en-US" sz="2800" b="1" kern="1200" dirty="0">
                <a:latin typeface="URWPalladioL-Ital"/>
              </a:rPr>
              <a:t>原绿球藻基因组</a:t>
            </a:r>
            <a:r>
              <a:rPr lang="zh-CN" altLang="en-US" b="1" dirty="0">
                <a:latin typeface="URWPalladioL-Ital"/>
              </a:rPr>
              <a:t>数据的预处理方法</a:t>
            </a:r>
            <a:endParaRPr lang="en-US" altLang="zh-CN" sz="2800" b="1" kern="1200" dirty="0">
              <a:latin typeface="URWPalladioL-Ital"/>
            </a:endParaRPr>
          </a:p>
          <a:p>
            <a:pPr defTabSz="429585">
              <a:spcAft>
                <a:spcPts val="486"/>
              </a:spcAft>
            </a:pPr>
            <a:r>
              <a:rPr lang="en-US" altLang="zh-CN" dirty="0">
                <a:latin typeface="URWPalladioL-Ital"/>
                <a:sym typeface="+mn-lt"/>
              </a:rPr>
              <a:t>2</a:t>
            </a:r>
            <a:r>
              <a:rPr lang="en-US" altLang="zh-CN" sz="2800" dirty="0">
                <a:latin typeface="URWPalladioL-Ital"/>
                <a:sym typeface="+mn-lt"/>
              </a:rPr>
              <a:t>.1.2 </a:t>
            </a:r>
            <a:r>
              <a:rPr lang="zh-CN" altLang="en-US" sz="2800" dirty="0">
                <a:latin typeface="URWPalladioL-Ital"/>
                <a:sym typeface="+mn-lt"/>
              </a:rPr>
              <a:t>基于</a:t>
            </a:r>
            <a:r>
              <a:rPr lang="en-US" altLang="zh-CN" sz="2800" dirty="0">
                <a:latin typeface="URWPalladioL-Ital"/>
                <a:sym typeface="+mn-lt"/>
              </a:rPr>
              <a:t>GTDB</a:t>
            </a:r>
            <a:r>
              <a:rPr lang="zh-CN" altLang="en-US" dirty="0">
                <a:latin typeface="URWPalladioL-Ital"/>
                <a:sym typeface="+mn-lt"/>
              </a:rPr>
              <a:t>的</a:t>
            </a:r>
            <a:r>
              <a:rPr lang="en-US" altLang="zh-CN" dirty="0">
                <a:latin typeface="URWPalladioL-Ital"/>
                <a:sym typeface="+mn-lt"/>
              </a:rPr>
              <a:t>marker gene</a:t>
            </a:r>
            <a:r>
              <a:rPr lang="zh-CN" altLang="en-US" sz="2800" dirty="0">
                <a:latin typeface="URWPalladioL-Ital"/>
                <a:sym typeface="+mn-lt"/>
              </a:rPr>
              <a:t>系统发育分析</a:t>
            </a:r>
            <a:endParaRPr lang="en-US" altLang="zh-CN" dirty="0">
              <a:latin typeface="URWPalladioL-Ital"/>
              <a:sym typeface="+mn-lt"/>
            </a:endParaRPr>
          </a:p>
          <a:p>
            <a:pPr defTabSz="429585">
              <a:spcAft>
                <a:spcPts val="486"/>
              </a:spcAft>
            </a:pPr>
            <a:r>
              <a:rPr lang="en-US" altLang="zh-CN" sz="2800" dirty="0">
                <a:latin typeface="URWPalladioL-Ital"/>
                <a:cs typeface="+mn-ea"/>
                <a:sym typeface="+mn-lt"/>
              </a:rPr>
              <a:t>2.1.3 </a:t>
            </a:r>
            <a:r>
              <a:rPr lang="zh-CN" altLang="en-US" sz="2800" dirty="0">
                <a:latin typeface="URWPalladioL-Ital"/>
                <a:cs typeface="+mn-ea"/>
                <a:sym typeface="+mn-lt"/>
              </a:rPr>
              <a:t>结合</a:t>
            </a:r>
            <a:r>
              <a:rPr lang="en-US" altLang="zh-CN" sz="2800" dirty="0">
                <a:latin typeface="URWPalladioL-Ital"/>
                <a:cs typeface="+mn-ea"/>
                <a:sym typeface="+mn-lt"/>
              </a:rPr>
              <a:t>ANI</a:t>
            </a:r>
            <a:r>
              <a:rPr lang="zh-CN" altLang="en-US" sz="2800" dirty="0">
                <a:latin typeface="URWPalladioL-Ital"/>
                <a:cs typeface="+mn-ea"/>
                <a:sym typeface="+mn-lt"/>
              </a:rPr>
              <a:t>对于</a:t>
            </a:r>
            <a:r>
              <a:rPr lang="en-US" altLang="zh-CN" sz="2800" dirty="0">
                <a:latin typeface="URWPalladioL-Ital"/>
                <a:cs typeface="+mn-ea"/>
                <a:sym typeface="+mn-lt"/>
              </a:rPr>
              <a:t>HL</a:t>
            </a:r>
            <a:r>
              <a:rPr lang="zh-CN" altLang="en-US" sz="2800" dirty="0">
                <a:latin typeface="URWPalladioL-Ital"/>
                <a:cs typeface="+mn-ea"/>
                <a:sym typeface="+mn-lt"/>
              </a:rPr>
              <a:t>型细分亚群</a:t>
            </a:r>
            <a:endParaRPr lang="zh-CN" altLang="en-US" sz="2800" dirty="0">
              <a:cs typeface="+mn-ea"/>
              <a:sym typeface="+mn-lt"/>
            </a:endParaRPr>
          </a:p>
          <a:p>
            <a:endParaRPr lang="zh-CN" altLang="en-US" dirty="0"/>
          </a:p>
        </p:txBody>
      </p:sp>
    </p:spTree>
    <p:extLst>
      <p:ext uri="{BB962C8B-B14F-4D97-AF65-F5344CB8AC3E}">
        <p14:creationId xmlns:p14="http://schemas.microsoft.com/office/powerpoint/2010/main" val="425140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p:txBody>
          <a:bodyPr/>
          <a:lstStyle/>
          <a:p>
            <a:r>
              <a:rPr lang="en-US" altLang="zh-CN" dirty="0">
                <a:latin typeface="URWPalladioL-Ital"/>
              </a:rPr>
              <a:t>2</a:t>
            </a:r>
            <a:r>
              <a:rPr lang="en-US" altLang="zh-CN" sz="4400" kern="1200" dirty="0">
                <a:latin typeface="URWPalladioL-Ital"/>
                <a:ea typeface="+mn-ea"/>
                <a:cs typeface="+mn-cs"/>
              </a:rPr>
              <a:t>.1.1 </a:t>
            </a:r>
            <a:r>
              <a:rPr lang="zh-CN" altLang="en-US" sz="4400" kern="1200" dirty="0">
                <a:latin typeface="URWPalladioL-Ital"/>
                <a:ea typeface="+mn-ea"/>
                <a:cs typeface="+mn-cs"/>
              </a:rPr>
              <a:t>关于原绿球藻基因组的预处理方法</a:t>
            </a:r>
            <a:endParaRPr lang="zh-CN" altLang="en-US" dirty="0"/>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196741" y="1475911"/>
            <a:ext cx="6965160" cy="4967485"/>
          </a:xfrm>
        </p:spPr>
        <p:txBody>
          <a:bodyPr>
            <a:normAutofit lnSpcReduction="10000"/>
          </a:bodyPr>
          <a:lstStyle/>
          <a:p>
            <a:r>
              <a:rPr lang="en-US" altLang="zh-CN" b="1" dirty="0" err="1"/>
              <a:t>acdc</a:t>
            </a:r>
            <a:r>
              <a:rPr lang="en-US" altLang="zh-CN" b="1" dirty="0"/>
              <a:t> – </a:t>
            </a:r>
            <a:r>
              <a:rPr lang="zh-CN" altLang="en-US" b="1" dirty="0"/>
              <a:t>去污染</a:t>
            </a:r>
            <a:endParaRPr lang="en-US" altLang="zh-CN" b="1" dirty="0"/>
          </a:p>
          <a:p>
            <a:r>
              <a:rPr lang="en-US" altLang="zh-CN" sz="2400" dirty="0"/>
              <a:t>    </a:t>
            </a:r>
            <a:r>
              <a:rPr lang="zh-CN" altLang="en-US" sz="2400" dirty="0"/>
              <a:t>对于全部</a:t>
            </a:r>
            <a:r>
              <a:rPr lang="en-US" altLang="zh-CN" sz="2400" dirty="0"/>
              <a:t>1418</a:t>
            </a:r>
            <a:r>
              <a:rPr lang="zh-CN" altLang="en-US" sz="2400" dirty="0"/>
              <a:t>株系的基因组进行了去污染</a:t>
            </a:r>
          </a:p>
          <a:p>
            <a:r>
              <a:rPr lang="en-US" altLang="zh-CN" b="1" dirty="0" err="1"/>
              <a:t>Checkm</a:t>
            </a:r>
            <a:r>
              <a:rPr lang="en-US" altLang="zh-CN" b="1" dirty="0"/>
              <a:t> – </a:t>
            </a:r>
            <a:r>
              <a:rPr lang="zh-CN" altLang="en-US" b="1" dirty="0"/>
              <a:t>质量筛选</a:t>
            </a:r>
            <a:endParaRPr lang="en-US" altLang="zh-CN" b="1" dirty="0"/>
          </a:p>
          <a:p>
            <a:pPr marL="914400" lvl="1" indent="-457200">
              <a:lnSpc>
                <a:spcPct val="125000"/>
              </a:lnSpc>
              <a:buFont typeface="+mj-lt"/>
              <a:buAutoNum type="arabicPeriod"/>
            </a:pPr>
            <a:r>
              <a:rPr lang="zh-CN" altLang="en-US" dirty="0"/>
              <a:t>使用</a:t>
            </a:r>
            <a:r>
              <a:rPr lang="en-US" altLang="zh-CN" dirty="0" err="1"/>
              <a:t>checkm</a:t>
            </a:r>
            <a:r>
              <a:rPr lang="zh-CN" altLang="en-US" dirty="0"/>
              <a:t>提供的，适用于原绿球藻的基因集，对于所有基因组进行了质量评价，</a:t>
            </a:r>
          </a:p>
          <a:p>
            <a:pPr marL="914400" lvl="1" indent="-457200">
              <a:lnSpc>
                <a:spcPct val="125000"/>
              </a:lnSpc>
              <a:buFont typeface="+mj-lt"/>
              <a:buAutoNum type="arabicPeriod"/>
            </a:pPr>
            <a:r>
              <a:rPr lang="zh-CN" altLang="en-US" dirty="0"/>
              <a:t>对于该基因集的基因频数进行分析，去除</a:t>
            </a:r>
            <a:r>
              <a:rPr lang="en-US" altLang="zh-CN" dirty="0"/>
              <a:t>0.5</a:t>
            </a:r>
            <a:r>
              <a:rPr lang="zh-CN" altLang="en-US" dirty="0"/>
              <a:t>以下的基因，构建一个更合适的基因集</a:t>
            </a:r>
            <a:br>
              <a:rPr lang="en-US" altLang="zh-CN" dirty="0"/>
            </a:br>
            <a:r>
              <a:rPr lang="en-US" altLang="zh-CN" b="1" dirty="0">
                <a:solidFill>
                  <a:schemeClr val="accent1">
                    <a:lumMod val="75000"/>
                  </a:schemeClr>
                </a:solidFill>
              </a:rPr>
              <a:t>&gt;</a:t>
            </a:r>
            <a:r>
              <a:rPr lang="en-US" altLang="zh-CN" dirty="0">
                <a:solidFill>
                  <a:schemeClr val="accent1">
                    <a:lumMod val="75000"/>
                  </a:schemeClr>
                </a:solidFill>
              </a:rPr>
              <a:t> </a:t>
            </a:r>
            <a:r>
              <a:rPr lang="zh-CN" altLang="en-US" dirty="0">
                <a:solidFill>
                  <a:schemeClr val="accent1">
                    <a:lumMod val="75000"/>
                  </a:schemeClr>
                </a:solidFill>
              </a:rPr>
              <a:t>不合格基因比例极低，故本次使用原基因集的质量结果</a:t>
            </a:r>
          </a:p>
          <a:p>
            <a:pPr marL="914400" lvl="1" indent="-457200">
              <a:lnSpc>
                <a:spcPct val="125000"/>
              </a:lnSpc>
              <a:buFont typeface="+mj-lt"/>
              <a:buAutoNum type="arabicPeriod"/>
            </a:pPr>
            <a:r>
              <a:rPr lang="zh-CN" altLang="en-US" dirty="0"/>
              <a:t>这里就以 </a:t>
            </a:r>
            <a:r>
              <a:rPr lang="zh-CN" altLang="en-US" b="1" dirty="0"/>
              <a:t>完整度</a:t>
            </a:r>
            <a:r>
              <a:rPr lang="en-US" altLang="zh-CN" b="1" dirty="0">
                <a:solidFill>
                  <a:srgbClr val="FF0000"/>
                </a:solidFill>
              </a:rPr>
              <a:t>25</a:t>
            </a:r>
            <a:r>
              <a:rPr lang="en-US" altLang="zh-CN" b="1" dirty="0"/>
              <a:t> </a:t>
            </a:r>
            <a:r>
              <a:rPr lang="zh-CN" altLang="en-US" b="1" dirty="0"/>
              <a:t>异质性</a:t>
            </a:r>
            <a:r>
              <a:rPr lang="en-US" altLang="zh-CN" b="1" dirty="0">
                <a:solidFill>
                  <a:srgbClr val="FF0000"/>
                </a:solidFill>
              </a:rPr>
              <a:t>10 </a:t>
            </a:r>
            <a:r>
              <a:rPr lang="zh-CN" altLang="en-US" b="1" dirty="0"/>
              <a:t>污染度</a:t>
            </a:r>
            <a:r>
              <a:rPr lang="en-US" altLang="zh-CN" b="1" dirty="0">
                <a:solidFill>
                  <a:srgbClr val="FF0000"/>
                </a:solidFill>
              </a:rPr>
              <a:t>5</a:t>
            </a:r>
            <a:r>
              <a:rPr lang="en-US" altLang="zh-CN" b="1" dirty="0"/>
              <a:t> </a:t>
            </a:r>
            <a:r>
              <a:rPr lang="zh-CN" altLang="en-US" dirty="0"/>
              <a:t>为标准，初步筛选了合格基因组</a:t>
            </a:r>
          </a:p>
        </p:txBody>
      </p:sp>
      <p:pic>
        <p:nvPicPr>
          <p:cNvPr id="5" name="图片 4" descr="A screenshot of a computer&#10;&#10;描述已自动生成">
            <a:extLst>
              <a:ext uri="{FF2B5EF4-FFF2-40B4-BE49-F238E27FC236}">
                <a16:creationId xmlns:a16="http://schemas.microsoft.com/office/drawing/2014/main" id="{D0F8B9BA-B2C8-D543-F82D-D6ABC232B250}"/>
              </a:ext>
            </a:extLst>
          </p:cNvPr>
          <p:cNvPicPr>
            <a:picLocks noChangeAspect="1"/>
          </p:cNvPicPr>
          <p:nvPr/>
        </p:nvPicPr>
        <p:blipFill rotWithShape="1">
          <a:blip r:embed="rId3">
            <a:extLst>
              <a:ext uri="{28A0092B-C50C-407E-A947-70E740481C1C}">
                <a14:useLocalDpi xmlns:a14="http://schemas.microsoft.com/office/drawing/2010/main" val="0"/>
              </a:ext>
            </a:extLst>
          </a:blip>
          <a:srcRect l="17778"/>
          <a:stretch/>
        </p:blipFill>
        <p:spPr>
          <a:xfrm>
            <a:off x="7161900" y="1525389"/>
            <a:ext cx="5030100" cy="4967485"/>
          </a:xfrm>
          <a:prstGeom prst="rect">
            <a:avLst/>
          </a:prstGeom>
        </p:spPr>
      </p:pic>
      <p:sp>
        <p:nvSpPr>
          <p:cNvPr id="7" name="内容占位符 2">
            <a:extLst>
              <a:ext uri="{FF2B5EF4-FFF2-40B4-BE49-F238E27FC236}">
                <a16:creationId xmlns:a16="http://schemas.microsoft.com/office/drawing/2014/main" id="{FD08B265-6B0D-F14D-7BEE-8ED6A51B08E9}"/>
              </a:ext>
            </a:extLst>
          </p:cNvPr>
          <p:cNvSpPr txBox="1">
            <a:spLocks/>
          </p:cNvSpPr>
          <p:nvPr/>
        </p:nvSpPr>
        <p:spPr>
          <a:xfrm>
            <a:off x="471948" y="5201265"/>
            <a:ext cx="5364095" cy="4916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8" name="内容占位符 2">
            <a:extLst>
              <a:ext uri="{FF2B5EF4-FFF2-40B4-BE49-F238E27FC236}">
                <a16:creationId xmlns:a16="http://schemas.microsoft.com/office/drawing/2014/main" id="{C2917EAA-51C4-6248-250D-A8F667D44E23}"/>
              </a:ext>
            </a:extLst>
          </p:cNvPr>
          <p:cNvSpPr txBox="1">
            <a:spLocks/>
          </p:cNvSpPr>
          <p:nvPr/>
        </p:nvSpPr>
        <p:spPr>
          <a:xfrm>
            <a:off x="7323811" y="6510140"/>
            <a:ext cx="4868189"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solidFill>
                  <a:schemeClr val="accent1"/>
                </a:solidFill>
              </a:rPr>
              <a:t>图</a:t>
            </a:r>
            <a:r>
              <a:rPr lang="en-US" altLang="zh-CN" sz="1800" dirty="0">
                <a:solidFill>
                  <a:schemeClr val="accent1"/>
                </a:solidFill>
              </a:rPr>
              <a:t>2.1.1 </a:t>
            </a:r>
            <a:r>
              <a:rPr lang="zh-CN" altLang="en-US" sz="1800" dirty="0">
                <a:solidFill>
                  <a:schemeClr val="accent1"/>
                </a:solidFill>
              </a:rPr>
              <a:t>基于</a:t>
            </a:r>
            <a:r>
              <a:rPr lang="en-US" altLang="zh-CN" sz="1800" dirty="0">
                <a:solidFill>
                  <a:schemeClr val="accent1"/>
                </a:solidFill>
              </a:rPr>
              <a:t>GTDB</a:t>
            </a:r>
            <a:r>
              <a:rPr lang="zh-CN" altLang="en-US" sz="1800" dirty="0">
                <a:solidFill>
                  <a:schemeClr val="accent1"/>
                </a:solidFill>
              </a:rPr>
              <a:t>的去污染基因组系统发育树</a:t>
            </a:r>
          </a:p>
        </p:txBody>
      </p:sp>
    </p:spTree>
    <p:extLst>
      <p:ext uri="{BB962C8B-B14F-4D97-AF65-F5344CB8AC3E}">
        <p14:creationId xmlns:p14="http://schemas.microsoft.com/office/powerpoint/2010/main" val="40690310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821</TotalTime>
  <Words>2060</Words>
  <Application>Microsoft Office PowerPoint</Application>
  <PresentationFormat>宽屏</PresentationFormat>
  <Paragraphs>201</Paragraphs>
  <Slides>37</Slides>
  <Notes>9</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37</vt:i4>
      </vt:variant>
    </vt:vector>
  </HeadingPairs>
  <TitlesOfParts>
    <vt:vector size="48" baseType="lpstr">
      <vt:lpstr>-apple-system</vt:lpstr>
      <vt:lpstr>URWPalladioL-Ital</vt:lpstr>
      <vt:lpstr>等线</vt:lpstr>
      <vt:lpstr>等线 Light</vt:lpstr>
      <vt:lpstr>汉仪大宋简</vt:lpstr>
      <vt:lpstr>Microsoft YaHei</vt:lpstr>
      <vt:lpstr>Microsoft YaHei</vt:lpstr>
      <vt:lpstr>Aharoni</vt:lpstr>
      <vt:lpstr>Arial</vt:lpstr>
      <vt:lpstr>Office 主题​​</vt:lpstr>
      <vt:lpstr>Acrobat Document</vt:lpstr>
      <vt:lpstr>PowerPoint 演示文稿</vt:lpstr>
      <vt:lpstr>PowerPoint 演示文稿</vt:lpstr>
      <vt:lpstr>PowerPoint 演示文稿</vt:lpstr>
      <vt:lpstr>1.1 原绿球藻简介</vt:lpstr>
      <vt:lpstr>1.2 原绿球藻的基因组</vt:lpstr>
      <vt:lpstr>1.3 不同生态型分化</vt:lpstr>
      <vt:lpstr>PowerPoint 演示文稿</vt:lpstr>
      <vt:lpstr>2.1 基于基因组的系统发育分析部分</vt:lpstr>
      <vt:lpstr>2.1.1 关于原绿球藻基因组的预处理方法</vt:lpstr>
      <vt:lpstr>2.1.1 关于原绿球藻基因组的预处理方法</vt:lpstr>
      <vt:lpstr>2.1 基于基因组的系统发育分析部分</vt:lpstr>
      <vt:lpstr>2.1.2 基于GTDB建树的系统发育分析</vt:lpstr>
      <vt:lpstr>2.1 基于基因组的系统发育分析部分</vt:lpstr>
      <vt:lpstr>基于anvio的pangenome – phylogeny分析</vt:lpstr>
      <vt:lpstr>PowerPoint 演示文稿</vt:lpstr>
      <vt:lpstr>各clade内部分辨率更高</vt:lpstr>
      <vt:lpstr>2.2 基于多序列比对的进化分析和群体遗传学分析</vt:lpstr>
      <vt:lpstr>2.2.1 基于orthofinder的同源基因分析</vt:lpstr>
      <vt:lpstr>2.2.1 基于orthofinder的同源基因分析</vt:lpstr>
      <vt:lpstr>2.2 基于多序列比对的进化分析和群体遗传学分析</vt:lpstr>
      <vt:lpstr>2.2.2 基于单拷贝同源基因的timetree 进化分歧分析</vt:lpstr>
      <vt:lpstr>2.2 基于多序列比对的进化分析和群体遗传学分析</vt:lpstr>
      <vt:lpstr>2.3 宏泛基因组部分</vt:lpstr>
      <vt:lpstr>2.3.1 关于泛基因组分析的分析改进</vt:lpstr>
      <vt:lpstr>2.3 宏泛基因组部分</vt:lpstr>
      <vt:lpstr>2.3.2 关于泛基因组功能富集分析的分析改进</vt:lpstr>
      <vt:lpstr>2.3 宏泛基因组部分</vt:lpstr>
      <vt:lpstr>2.3.3 关于宏泛基因组的分析建议</vt:lpstr>
      <vt:lpstr>PowerPoint 演示文稿</vt:lpstr>
      <vt:lpstr>3.1 系统发育分析部分</vt:lpstr>
      <vt:lpstr>3.2 群体遗传学分析部分</vt:lpstr>
      <vt:lpstr>3.3 宏泛基因组与宏转录组部分</vt:lpstr>
      <vt:lpstr>3.3 宏泛基因组与宏转录组部分</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 cy</dc:creator>
  <cp:lastModifiedBy>陆航 王</cp:lastModifiedBy>
  <cp:revision>38</cp:revision>
  <dcterms:created xsi:type="dcterms:W3CDTF">2022-01-15T13:11:32Z</dcterms:created>
  <dcterms:modified xsi:type="dcterms:W3CDTF">2023-09-11T12:36:24Z</dcterms:modified>
</cp:coreProperties>
</file>